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75" r:id="rId32"/>
    <p:sldId id="287" r:id="rId33"/>
    <p:sldId id="295" r:id="rId34"/>
    <p:sldId id="289" r:id="rId35"/>
    <p:sldId id="290" r:id="rId36"/>
    <p:sldId id="291" r:id="rId37"/>
    <p:sldId id="293" r:id="rId38"/>
    <p:sldId id="294" r:id="rId39"/>
    <p:sldId id="296" r:id="rId40"/>
    <p:sldId id="297" r:id="rId41"/>
    <p:sldId id="298" r:id="rId42"/>
    <p:sldId id="299" r:id="rId43"/>
    <p:sldId id="300" r:id="rId44"/>
    <p:sldId id="301" r:id="rId45"/>
    <p:sldId id="457" r:id="rId46"/>
    <p:sldId id="458" r:id="rId47"/>
    <p:sldId id="302" r:id="rId48"/>
    <p:sldId id="303" r:id="rId49"/>
    <p:sldId id="304" r:id="rId50"/>
    <p:sldId id="305" r:id="rId51"/>
    <p:sldId id="306" r:id="rId52"/>
    <p:sldId id="307" r:id="rId53"/>
    <p:sldId id="308" r:id="rId54"/>
    <p:sldId id="309" r:id="rId55"/>
    <p:sldId id="45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460" r:id="rId69"/>
    <p:sldId id="46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462" r:id="rId93"/>
    <p:sldId id="463" r:id="rId94"/>
    <p:sldId id="464" r:id="rId95"/>
    <p:sldId id="465"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466" r:id="rId109"/>
    <p:sldId id="356" r:id="rId110"/>
    <p:sldId id="357" r:id="rId111"/>
    <p:sldId id="467" r:id="rId112"/>
    <p:sldId id="468" r:id="rId113"/>
    <p:sldId id="469"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470" r:id="rId136"/>
    <p:sldId id="471" r:id="rId137"/>
    <p:sldId id="472" r:id="rId138"/>
    <p:sldId id="379" r:id="rId139"/>
    <p:sldId id="380" r:id="rId140"/>
    <p:sldId id="381" r:id="rId141"/>
    <p:sldId id="382" r:id="rId142"/>
    <p:sldId id="383" r:id="rId143"/>
    <p:sldId id="384" r:id="rId144"/>
    <p:sldId id="385" r:id="rId145"/>
    <p:sldId id="386" r:id="rId146"/>
    <p:sldId id="387" r:id="rId147"/>
    <p:sldId id="475" r:id="rId148"/>
    <p:sldId id="476" r:id="rId149"/>
    <p:sldId id="477" r:id="rId150"/>
    <p:sldId id="478" r:id="rId151"/>
    <p:sldId id="479" r:id="rId152"/>
    <p:sldId id="474" r:id="rId153"/>
    <p:sldId id="397" r:id="rId154"/>
    <p:sldId id="398" r:id="rId155"/>
    <p:sldId id="399" r:id="rId156"/>
    <p:sldId id="400" r:id="rId157"/>
    <p:sldId id="401" r:id="rId158"/>
    <p:sldId id="402" r:id="rId159"/>
    <p:sldId id="403" r:id="rId160"/>
    <p:sldId id="404" r:id="rId161"/>
    <p:sldId id="480" r:id="rId162"/>
    <p:sldId id="481" r:id="rId163"/>
    <p:sldId id="405" r:id="rId164"/>
    <p:sldId id="406" r:id="rId165"/>
    <p:sldId id="407" r:id="rId166"/>
    <p:sldId id="408" r:id="rId167"/>
    <p:sldId id="410" r:id="rId168"/>
    <p:sldId id="411" r:id="rId169"/>
    <p:sldId id="412" r:id="rId170"/>
    <p:sldId id="413" r:id="rId171"/>
    <p:sldId id="414" r:id="rId172"/>
    <p:sldId id="415" r:id="rId173"/>
    <p:sldId id="416" r:id="rId174"/>
    <p:sldId id="483" r:id="rId175"/>
    <p:sldId id="409" r:id="rId176"/>
    <p:sldId id="417" r:id="rId177"/>
    <p:sldId id="485" r:id="rId178"/>
    <p:sldId id="418" r:id="rId179"/>
    <p:sldId id="419" r:id="rId180"/>
    <p:sldId id="420" r:id="rId181"/>
    <p:sldId id="484" r:id="rId182"/>
    <p:sldId id="421" r:id="rId183"/>
    <p:sldId id="422" r:id="rId184"/>
    <p:sldId id="423" r:id="rId185"/>
    <p:sldId id="424" r:id="rId186"/>
    <p:sldId id="425" r:id="rId187"/>
    <p:sldId id="426" r:id="rId188"/>
    <p:sldId id="427" r:id="rId189"/>
    <p:sldId id="428" r:id="rId190"/>
    <p:sldId id="429" r:id="rId191"/>
    <p:sldId id="430" r:id="rId192"/>
    <p:sldId id="431" r:id="rId193"/>
    <p:sldId id="488" r:id="rId194"/>
    <p:sldId id="432" r:id="rId195"/>
    <p:sldId id="433" r:id="rId196"/>
    <p:sldId id="434" r:id="rId197"/>
    <p:sldId id="435" r:id="rId198"/>
    <p:sldId id="487" r:id="rId199"/>
    <p:sldId id="436" r:id="rId200"/>
    <p:sldId id="437" r:id="rId201"/>
    <p:sldId id="489" r:id="rId202"/>
    <p:sldId id="438" r:id="rId203"/>
    <p:sldId id="491" r:id="rId204"/>
    <p:sldId id="439" r:id="rId205"/>
    <p:sldId id="490" r:id="rId206"/>
    <p:sldId id="440" r:id="rId207"/>
    <p:sldId id="492" r:id="rId208"/>
    <p:sldId id="441" r:id="rId209"/>
    <p:sldId id="442" r:id="rId210"/>
    <p:sldId id="443" r:id="rId211"/>
    <p:sldId id="444" r:id="rId212"/>
    <p:sldId id="493" r:id="rId213"/>
    <p:sldId id="445" r:id="rId214"/>
    <p:sldId id="446" r:id="rId215"/>
    <p:sldId id="447" r:id="rId216"/>
    <p:sldId id="448" r:id="rId217"/>
    <p:sldId id="449" r:id="rId218"/>
    <p:sldId id="450" r:id="rId219"/>
    <p:sldId id="451" r:id="rId220"/>
    <p:sldId id="452" r:id="rId221"/>
    <p:sldId id="453" r:id="rId222"/>
    <p:sldId id="454" r:id="rId223"/>
    <p:sldId id="455" r:id="rId224"/>
    <p:sldId id="456" r:id="rId2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5" autoAdjust="0"/>
    <p:restoredTop sz="94660"/>
  </p:normalViewPr>
  <p:slideViewPr>
    <p:cSldViewPr>
      <p:cViewPr varScale="1">
        <p:scale>
          <a:sx n="72" d="100"/>
          <a:sy n="72" d="100"/>
        </p:scale>
        <p:origin x="1392"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0FC96D-A56C-47B4-875F-7D850FFF52C4}" type="datetimeFigureOut">
              <a:rPr lang="en-US" smtClean="0"/>
              <a:pPr/>
              <a:t>3/28/2021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356D05-F9B7-48ED-B30E-64B0FC78AACB}"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2356D05-F9B7-48ED-B30E-64B0FC78AACB}" type="slidenum">
              <a:rPr lang="en-GB" smtClean="0"/>
              <a:pPr/>
              <a:t>37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2356D05-F9B7-48ED-B30E-64B0FC78AACB}" type="slidenum">
              <a:rPr lang="en-GB" smtClean="0"/>
              <a:pPr/>
              <a:t>60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5DF6EAB-3C2B-4EB4-99B5-852C2E48A1F7}" type="datetimeFigureOut">
              <a:rPr lang="en-US" smtClean="0"/>
              <a:pPr/>
              <a:t>3/28/2021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DF6EAB-3C2B-4EB4-99B5-852C2E48A1F7}" type="datetimeFigureOut">
              <a:rPr lang="en-US" smtClean="0"/>
              <a:pPr/>
              <a:t>3/28/2021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DF6EAB-3C2B-4EB4-99B5-852C2E48A1F7}" type="datetimeFigureOut">
              <a:rPr lang="en-US" smtClean="0"/>
              <a:pPr/>
              <a:t>3/28/2021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DF6EAB-3C2B-4EB4-99B5-852C2E48A1F7}" type="datetimeFigureOut">
              <a:rPr lang="en-US" smtClean="0"/>
              <a:pPr/>
              <a:t>3/28/2021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F6EAB-3C2B-4EB4-99B5-852C2E48A1F7}" type="datetimeFigureOut">
              <a:rPr lang="en-US" smtClean="0"/>
              <a:pPr/>
              <a:t>3/28/2021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5DF6EAB-3C2B-4EB4-99B5-852C2E48A1F7}" type="datetimeFigureOut">
              <a:rPr lang="en-US" smtClean="0"/>
              <a:pPr/>
              <a:t>3/28/2021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5DF6EAB-3C2B-4EB4-99B5-852C2E48A1F7}" type="datetimeFigureOut">
              <a:rPr lang="en-US" smtClean="0"/>
              <a:pPr/>
              <a:t>3/28/2021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5DF6EAB-3C2B-4EB4-99B5-852C2E48A1F7}" type="datetimeFigureOut">
              <a:rPr lang="en-US" smtClean="0"/>
              <a:pPr/>
              <a:t>3/28/2021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F6EAB-3C2B-4EB4-99B5-852C2E48A1F7}" type="datetimeFigureOut">
              <a:rPr lang="en-US" smtClean="0"/>
              <a:pPr/>
              <a:t>3/28/2021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DF6EAB-3C2B-4EB4-99B5-852C2E48A1F7}" type="datetimeFigureOut">
              <a:rPr lang="en-US" smtClean="0"/>
              <a:pPr/>
              <a:t>3/28/2021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DF6EAB-3C2B-4EB4-99B5-852C2E48A1F7}" type="datetimeFigureOut">
              <a:rPr lang="en-US" smtClean="0"/>
              <a:pPr/>
              <a:t>3/28/2021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80F43F-8A85-4B80-82BC-363A2B42399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F6EAB-3C2B-4EB4-99B5-852C2E48A1F7}" type="datetimeFigureOut">
              <a:rPr lang="en-US" smtClean="0"/>
              <a:pPr/>
              <a:t>3/28/2021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0F43F-8A85-4B80-82BC-363A2B42399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815290" cy="1655765"/>
          </a:xfrm>
        </p:spPr>
        <p:txBody>
          <a:bodyPr/>
          <a:lstStyle/>
          <a:p>
            <a:r>
              <a:rPr lang="en-US" b="1" dirty="0" err="1"/>
              <a:t>BIOL</a:t>
            </a:r>
            <a:r>
              <a:rPr lang="en-US" b="1" dirty="0"/>
              <a:t> 255 VASCULAR PLANTS</a:t>
            </a:r>
            <a:br>
              <a:rPr lang="en-GB" dirty="0"/>
            </a:br>
            <a:endParaRPr lang="en-GB" dirty="0"/>
          </a:p>
        </p:txBody>
      </p:sp>
      <p:sp>
        <p:nvSpPr>
          <p:cNvPr id="3" name="Subtitle 2"/>
          <p:cNvSpPr>
            <a:spLocks noGrp="1"/>
          </p:cNvSpPr>
          <p:nvPr>
            <p:ph type="subTitle" idx="1"/>
          </p:nvPr>
        </p:nvSpPr>
        <p:spPr/>
        <p:txBody>
          <a:bodyPr/>
          <a:lstStyle/>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28"/>
            <a:ext cx="8286808" cy="1071570"/>
          </a:xfrm>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normAutofit/>
          </a:bodyPr>
          <a:lstStyle/>
          <a:p>
            <a:r>
              <a:rPr lang="en-US" dirty="0"/>
              <a:t>Although liverworts, hornworts and mosses (Bryophytes) are usually placed before the vascular plants in classification of the plant kingdom</a:t>
            </a:r>
          </a:p>
          <a:p>
            <a:pPr>
              <a:buFont typeface="Wingdings" pitchFamily="2" charset="2"/>
              <a:buChar char="ü"/>
            </a:pPr>
            <a:r>
              <a:rPr lang="en-US" dirty="0"/>
              <a:t>they are not more ancient according to present evidence from the fossil record</a:t>
            </a:r>
          </a:p>
          <a:p>
            <a:r>
              <a:rPr lang="en-US" dirty="0"/>
              <a:t>Their place in the systems of classification is probably</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Gametophytes CONT’D</a:t>
            </a:r>
            <a:endParaRPr lang="en-GB" dirty="0"/>
          </a:p>
        </p:txBody>
      </p:sp>
      <p:sp>
        <p:nvSpPr>
          <p:cNvPr id="3" name="Content Placeholder 2"/>
          <p:cNvSpPr>
            <a:spLocks noGrp="1"/>
          </p:cNvSpPr>
          <p:nvPr>
            <p:ph idx="1"/>
          </p:nvPr>
        </p:nvSpPr>
        <p:spPr/>
        <p:txBody>
          <a:bodyPr/>
          <a:lstStyle/>
          <a:p>
            <a:r>
              <a:rPr lang="en-US" dirty="0"/>
              <a:t>Archegonia develop in that region of the </a:t>
            </a:r>
            <a:r>
              <a:rPr lang="en-US" dirty="0" err="1"/>
              <a:t>prothallus</a:t>
            </a:r>
            <a:r>
              <a:rPr lang="en-US" dirty="0"/>
              <a:t> that was formed first</a:t>
            </a:r>
          </a:p>
          <a:p>
            <a:r>
              <a:rPr lang="en-US" dirty="0"/>
              <a:t>The </a:t>
            </a:r>
            <a:r>
              <a:rPr lang="en-US" dirty="0" err="1"/>
              <a:t>archegonium</a:t>
            </a:r>
            <a:r>
              <a:rPr lang="en-US" dirty="0"/>
              <a:t> consist of  </a:t>
            </a:r>
            <a:endParaRPr lang="en-GB" dirty="0"/>
          </a:p>
          <a:p>
            <a:pPr lvl="0">
              <a:buFont typeface="Wingdings" pitchFamily="2" charset="2"/>
              <a:buChar char="ü"/>
            </a:pPr>
            <a:r>
              <a:rPr lang="en-US" dirty="0"/>
              <a:t>a neck with 3 or 4 tiers of cells</a:t>
            </a:r>
            <a:endParaRPr lang="en-GB" dirty="0"/>
          </a:p>
          <a:p>
            <a:pPr lvl="0">
              <a:buFont typeface="Wingdings" pitchFamily="2" charset="2"/>
              <a:buChar char="ü"/>
            </a:pPr>
            <a:r>
              <a:rPr lang="en-US" dirty="0"/>
              <a:t>a neck canal cell (sometimes </a:t>
            </a:r>
            <a:r>
              <a:rPr lang="en-US" dirty="0" err="1"/>
              <a:t>binucleate</a:t>
            </a:r>
            <a:r>
              <a:rPr lang="en-US" dirty="0"/>
              <a:t>)</a:t>
            </a:r>
            <a:endParaRPr lang="en-GB" dirty="0"/>
          </a:p>
          <a:p>
            <a:pPr lvl="0">
              <a:buFont typeface="Wingdings" pitchFamily="2" charset="2"/>
              <a:buChar char="ü"/>
            </a:pPr>
            <a:r>
              <a:rPr lang="en-US" dirty="0"/>
              <a:t>a </a:t>
            </a:r>
            <a:r>
              <a:rPr lang="en-US" dirty="0" err="1"/>
              <a:t>venter</a:t>
            </a:r>
            <a:r>
              <a:rPr lang="en-US" dirty="0"/>
              <a:t> with a ventral canal cell, and </a:t>
            </a:r>
            <a:endParaRPr lang="en-GB" dirty="0"/>
          </a:p>
          <a:p>
            <a:pPr>
              <a:buFont typeface="Wingdings" pitchFamily="2" charset="2"/>
              <a:buChar char="ü"/>
            </a:pPr>
            <a:r>
              <a:rPr lang="en-US" dirty="0"/>
              <a:t>a  conspicuous egg</a:t>
            </a:r>
            <a:endParaRPr lang="en-GB" dirty="0"/>
          </a:p>
          <a:p>
            <a:endParaRPr lang="en-GB"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Embryo</a:t>
            </a:r>
            <a:br>
              <a:rPr lang="en-GB" dirty="0"/>
            </a:br>
            <a:endParaRPr lang="en-GB" dirty="0"/>
          </a:p>
        </p:txBody>
      </p:sp>
      <p:sp>
        <p:nvSpPr>
          <p:cNvPr id="3" name="Content Placeholder 2"/>
          <p:cNvSpPr>
            <a:spLocks noGrp="1"/>
          </p:cNvSpPr>
          <p:nvPr>
            <p:ph idx="1"/>
          </p:nvPr>
        </p:nvSpPr>
        <p:spPr/>
        <p:txBody>
          <a:bodyPr/>
          <a:lstStyle/>
          <a:p>
            <a:r>
              <a:rPr lang="en-US" dirty="0"/>
              <a:t>The fertilized egg </a:t>
            </a:r>
            <a:r>
              <a:rPr lang="en-US" dirty="0" err="1"/>
              <a:t>oospore</a:t>
            </a:r>
            <a:r>
              <a:rPr lang="en-US" dirty="0"/>
              <a:t> divides transversely</a:t>
            </a:r>
          </a:p>
          <a:p>
            <a:r>
              <a:rPr lang="en-US" dirty="0"/>
              <a:t>After further repeated divisions the lower cell gives rise to a massive foot</a:t>
            </a:r>
          </a:p>
          <a:p>
            <a:r>
              <a:rPr lang="en-US" dirty="0"/>
              <a:t>The upper cell divides vertically</a:t>
            </a:r>
          </a:p>
          <a:p>
            <a:r>
              <a:rPr lang="en-US" dirty="0"/>
              <a:t>One of the cells thus formed gives rise to the first leaf cotyledon</a:t>
            </a:r>
          </a:p>
          <a:p>
            <a:r>
              <a:rPr lang="en-US" dirty="0"/>
              <a:t>and the other cell to the root</a:t>
            </a:r>
          </a:p>
          <a:p>
            <a:r>
              <a:rPr lang="en-US" dirty="0"/>
              <a:t>The stem arises later</a:t>
            </a:r>
            <a:endParaRPr lang="en-GB"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186766" cy="774720"/>
          </a:xfrm>
        </p:spPr>
        <p:txBody>
          <a:bodyPr>
            <a:normAutofit fontScale="90000"/>
          </a:bodyPr>
          <a:lstStyle/>
          <a:p>
            <a:r>
              <a:rPr lang="en-US" b="1" dirty="0"/>
              <a:t>CLASS </a:t>
            </a:r>
            <a:r>
              <a:rPr lang="en-US" b="1" dirty="0" err="1"/>
              <a:t>SPHENOPSIDA</a:t>
            </a:r>
            <a:r>
              <a:rPr lang="en-US" b="1" dirty="0"/>
              <a:t> (Horse tails and Scouring rushes)</a:t>
            </a:r>
            <a:br>
              <a:rPr lang="en-GB" dirty="0"/>
            </a:br>
            <a:endParaRPr lang="en-GB" dirty="0"/>
          </a:p>
        </p:txBody>
      </p:sp>
      <p:sp>
        <p:nvSpPr>
          <p:cNvPr id="3" name="Content Placeholder 2"/>
          <p:cNvSpPr>
            <a:spLocks noGrp="1"/>
          </p:cNvSpPr>
          <p:nvPr>
            <p:ph idx="1"/>
          </p:nvPr>
        </p:nvSpPr>
        <p:spPr/>
        <p:txBody>
          <a:bodyPr/>
          <a:lstStyle/>
          <a:p>
            <a:r>
              <a:rPr lang="en-US" dirty="0"/>
              <a:t>The sporophytes of these plants</a:t>
            </a:r>
          </a:p>
          <a:p>
            <a:r>
              <a:rPr lang="en-US" dirty="0"/>
              <a:t>have ribbed stems containing silica deposits</a:t>
            </a:r>
          </a:p>
          <a:p>
            <a:r>
              <a:rPr lang="en-US" dirty="0"/>
              <a:t>and whorled scale- like </a:t>
            </a:r>
            <a:r>
              <a:rPr lang="en-US" dirty="0" err="1"/>
              <a:t>microphylls</a:t>
            </a:r>
            <a:endParaRPr lang="en-US" dirty="0"/>
          </a:p>
          <a:p>
            <a:r>
              <a:rPr lang="en-US" dirty="0"/>
              <a:t>that lack chlorophyll</a:t>
            </a:r>
            <a:endParaRPr lang="en-GB" dirty="0"/>
          </a:p>
          <a:p>
            <a:endParaRPr lang="en-GB"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186766" cy="774720"/>
          </a:xfrm>
        </p:spPr>
        <p:txBody>
          <a:bodyPr>
            <a:normAutofit fontScale="90000"/>
          </a:bodyPr>
          <a:lstStyle/>
          <a:p>
            <a:r>
              <a:rPr lang="en-US" dirty="0"/>
              <a:t>Order </a:t>
            </a:r>
            <a:r>
              <a:rPr lang="en-US" dirty="0" err="1"/>
              <a:t>Equisetales</a:t>
            </a:r>
            <a:br>
              <a:rPr lang="en-GB" dirty="0"/>
            </a:br>
            <a:r>
              <a:rPr lang="en-US" b="1" i="1" dirty="0"/>
              <a:t>EQUISETUM</a:t>
            </a:r>
            <a:br>
              <a:rPr lang="en-GB" dirty="0"/>
            </a:br>
            <a:endParaRPr lang="en-GB" dirty="0"/>
          </a:p>
        </p:txBody>
      </p:sp>
      <p:sp>
        <p:nvSpPr>
          <p:cNvPr id="3" name="Content Placeholder 2"/>
          <p:cNvSpPr>
            <a:spLocks noGrp="1"/>
          </p:cNvSpPr>
          <p:nvPr>
            <p:ph idx="1"/>
          </p:nvPr>
        </p:nvSpPr>
        <p:spPr/>
        <p:txBody>
          <a:bodyPr/>
          <a:lstStyle/>
          <a:p>
            <a:r>
              <a:rPr lang="en-US" dirty="0"/>
              <a:t>Significant deposits of silica</a:t>
            </a:r>
          </a:p>
          <a:p>
            <a:r>
              <a:rPr lang="en-US" dirty="0"/>
              <a:t>accumulate on the inner walls of the epidermal cells of the stem</a:t>
            </a:r>
          </a:p>
          <a:p>
            <a:r>
              <a:rPr lang="en-US" dirty="0"/>
              <a:t>which makes excellent scouring material for dirty metal pots and pans</a:t>
            </a:r>
          </a:p>
          <a:p>
            <a:r>
              <a:rPr lang="en-US" dirty="0"/>
              <a:t>Horsetails usually applied to branching forms</a:t>
            </a:r>
          </a:p>
          <a:p>
            <a:r>
              <a:rPr lang="en-US" dirty="0"/>
              <a:t>which look a little like a horse’s tail</a:t>
            </a:r>
          </a:p>
          <a:p>
            <a:r>
              <a:rPr lang="en-US" dirty="0"/>
              <a:t>and scouring rushes to the </a:t>
            </a:r>
            <a:r>
              <a:rPr lang="en-US" dirty="0" err="1"/>
              <a:t>unbranched</a:t>
            </a:r>
            <a:r>
              <a:rPr lang="en-US" dirty="0"/>
              <a:t> forms</a:t>
            </a:r>
            <a:endParaRPr lang="en-GB"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Order </a:t>
            </a:r>
            <a:r>
              <a:rPr lang="en-US" dirty="0" err="1"/>
              <a:t>Equisetales</a:t>
            </a:r>
            <a:br>
              <a:rPr lang="en-GB" dirty="0"/>
            </a:br>
            <a:r>
              <a:rPr lang="en-US" b="1" i="1" dirty="0"/>
              <a:t>EQUISETUM CONT’D</a:t>
            </a:r>
            <a:endParaRPr lang="en-GB" dirty="0"/>
          </a:p>
        </p:txBody>
      </p:sp>
      <p:sp>
        <p:nvSpPr>
          <p:cNvPr id="3" name="Content Placeholder 2"/>
          <p:cNvSpPr>
            <a:spLocks noGrp="1"/>
          </p:cNvSpPr>
          <p:nvPr>
            <p:ph idx="1"/>
          </p:nvPr>
        </p:nvSpPr>
        <p:spPr/>
        <p:txBody>
          <a:bodyPr>
            <a:normAutofit/>
          </a:bodyPr>
          <a:lstStyle/>
          <a:p>
            <a:r>
              <a:rPr lang="en-US" dirty="0"/>
              <a:t>Where branches occur they are normally</a:t>
            </a:r>
          </a:p>
          <a:p>
            <a:r>
              <a:rPr lang="en-US" dirty="0"/>
              <a:t>in whorls at regular intervals along the jointed stems</a:t>
            </a:r>
          </a:p>
          <a:p>
            <a:r>
              <a:rPr lang="en-US" dirty="0"/>
              <a:t>Both branched and </a:t>
            </a:r>
            <a:r>
              <a:rPr lang="en-US" dirty="0" err="1"/>
              <a:t>unbranched</a:t>
            </a:r>
            <a:r>
              <a:rPr lang="en-US" dirty="0"/>
              <a:t> species</a:t>
            </a:r>
          </a:p>
          <a:p>
            <a:r>
              <a:rPr lang="en-US" dirty="0"/>
              <a:t>have tiny scale-like leaves (</a:t>
            </a:r>
            <a:r>
              <a:rPr lang="en-US" dirty="0" err="1"/>
              <a:t>microphylls</a:t>
            </a:r>
            <a:r>
              <a:rPr lang="en-US" dirty="0"/>
              <a:t>) in whorls at the nodes</a:t>
            </a:r>
          </a:p>
          <a:p>
            <a:r>
              <a:rPr lang="en-US" dirty="0"/>
              <a:t>These leaves are fused together at their bases forming a collar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Order </a:t>
            </a:r>
            <a:r>
              <a:rPr lang="en-US" dirty="0" err="1"/>
              <a:t>Equisetales</a:t>
            </a:r>
            <a:br>
              <a:rPr lang="en-GB" dirty="0"/>
            </a:br>
            <a:r>
              <a:rPr lang="en-US" b="1" i="1" dirty="0"/>
              <a:t>EQUISETUM CONT’D</a:t>
            </a:r>
            <a:endParaRPr lang="en-GB" dirty="0"/>
          </a:p>
        </p:txBody>
      </p:sp>
      <p:sp>
        <p:nvSpPr>
          <p:cNvPr id="3" name="Content Placeholder 2"/>
          <p:cNvSpPr>
            <a:spLocks noGrp="1"/>
          </p:cNvSpPr>
          <p:nvPr>
            <p:ph idx="1"/>
          </p:nvPr>
        </p:nvSpPr>
        <p:spPr/>
        <p:txBody>
          <a:bodyPr/>
          <a:lstStyle/>
          <a:p>
            <a:r>
              <a:rPr lang="en-US" dirty="0"/>
              <a:t>They are green when they first appear</a:t>
            </a:r>
          </a:p>
          <a:p>
            <a:r>
              <a:rPr lang="en-US" dirty="0"/>
              <a:t> but soon they wither and bleach</a:t>
            </a:r>
          </a:p>
          <a:p>
            <a:r>
              <a:rPr lang="en-US" dirty="0"/>
              <a:t>and virtually all photosynthesis occurs in the stems</a:t>
            </a:r>
          </a:p>
          <a:p>
            <a:r>
              <a:rPr lang="en-US" dirty="0"/>
              <a:t>The stems are distinctly ribbed and have obvious nodes and internodes</a:t>
            </a:r>
          </a:p>
          <a:p>
            <a:r>
              <a:rPr lang="en-US" dirty="0"/>
              <a:t>there are numerous stomata in the grooves between the ribs</a:t>
            </a:r>
            <a:endParaRPr lang="en-GB"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Order </a:t>
            </a:r>
            <a:r>
              <a:rPr lang="en-US" dirty="0" err="1"/>
              <a:t>Equisetales</a:t>
            </a:r>
            <a:br>
              <a:rPr lang="en-GB" dirty="0"/>
            </a:br>
            <a:r>
              <a:rPr lang="en-US" b="1" i="1" dirty="0"/>
              <a:t>EQUISETUM CONT’D</a:t>
            </a:r>
            <a:endParaRPr lang="en-GB" dirty="0"/>
          </a:p>
        </p:txBody>
      </p:sp>
      <p:sp>
        <p:nvSpPr>
          <p:cNvPr id="3" name="Content Placeholder 2"/>
          <p:cNvSpPr>
            <a:spLocks noGrp="1"/>
          </p:cNvSpPr>
          <p:nvPr>
            <p:ph idx="1"/>
          </p:nvPr>
        </p:nvSpPr>
        <p:spPr/>
        <p:txBody>
          <a:bodyPr>
            <a:normAutofit/>
          </a:bodyPr>
          <a:lstStyle/>
          <a:p>
            <a:r>
              <a:rPr lang="en-US" dirty="0"/>
              <a:t>A cross section of the stem reveals that</a:t>
            </a:r>
          </a:p>
          <a:p>
            <a:r>
              <a:rPr lang="en-US" dirty="0"/>
              <a:t>the pith breaks down at maturity leaving a hollow central canal</a:t>
            </a:r>
          </a:p>
          <a:p>
            <a:r>
              <a:rPr lang="en-US" dirty="0"/>
              <a:t>There are two cylinders of smaller canals outside the pith</a:t>
            </a:r>
          </a:p>
          <a:p>
            <a:r>
              <a:rPr lang="en-US" dirty="0"/>
              <a:t>The inner cylinder consist of water-conducting </a:t>
            </a:r>
            <a:r>
              <a:rPr lang="en-US" b="1" dirty="0" err="1"/>
              <a:t>carinal</a:t>
            </a:r>
            <a:r>
              <a:rPr lang="en-US" dirty="0"/>
              <a:t> </a:t>
            </a:r>
            <a:r>
              <a:rPr lang="en-US" b="1" dirty="0"/>
              <a:t>canals</a:t>
            </a:r>
          </a:p>
          <a:p>
            <a:r>
              <a:rPr lang="en-US" dirty="0"/>
              <a:t>that are aligned apposite the ribs of the stem </a:t>
            </a:r>
            <a:endParaRPr lang="en-GB"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Order </a:t>
            </a:r>
            <a:r>
              <a:rPr lang="en-US" dirty="0" err="1"/>
              <a:t>Equisetales</a:t>
            </a:r>
            <a:br>
              <a:rPr lang="en-GB" dirty="0"/>
            </a:br>
            <a:r>
              <a:rPr lang="en-US" b="1" i="1" dirty="0"/>
              <a:t>EQUISETUM CONT’D</a:t>
            </a:r>
            <a:endParaRPr lang="en-GB" dirty="0"/>
          </a:p>
        </p:txBody>
      </p:sp>
      <p:sp>
        <p:nvSpPr>
          <p:cNvPr id="3" name="Content Placeholder 2"/>
          <p:cNvSpPr>
            <a:spLocks noGrp="1"/>
          </p:cNvSpPr>
          <p:nvPr>
            <p:ph idx="1"/>
          </p:nvPr>
        </p:nvSpPr>
        <p:spPr>
          <a:xfrm>
            <a:off x="457200" y="1600200"/>
            <a:ext cx="8329642" cy="4829196"/>
          </a:xfrm>
        </p:spPr>
        <p:txBody>
          <a:bodyPr>
            <a:normAutofit lnSpcReduction="10000"/>
          </a:bodyPr>
          <a:lstStyle/>
          <a:p>
            <a:r>
              <a:rPr lang="en-US" dirty="0"/>
              <a:t>Each canal has a patch of xylem and phloem to the outside</a:t>
            </a:r>
          </a:p>
          <a:p>
            <a:r>
              <a:rPr lang="en-US" dirty="0"/>
              <a:t>The canals of the outer cylinder</a:t>
            </a:r>
          </a:p>
          <a:p>
            <a:r>
              <a:rPr lang="en-US" dirty="0"/>
              <a:t>called </a:t>
            </a:r>
            <a:r>
              <a:rPr lang="en-US" b="1" dirty="0" err="1"/>
              <a:t>vallecular</a:t>
            </a:r>
            <a:r>
              <a:rPr lang="en-US" b="1" dirty="0"/>
              <a:t> canals</a:t>
            </a:r>
            <a:r>
              <a:rPr lang="en-US" dirty="0"/>
              <a:t> contain air</a:t>
            </a:r>
          </a:p>
          <a:p>
            <a:r>
              <a:rPr lang="en-US" dirty="0"/>
              <a:t>They are larger than the </a:t>
            </a:r>
            <a:r>
              <a:rPr lang="en-US" dirty="0" err="1"/>
              <a:t>carinal</a:t>
            </a:r>
            <a:r>
              <a:rPr lang="en-US" dirty="0"/>
              <a:t> canals</a:t>
            </a:r>
          </a:p>
          <a:p>
            <a:r>
              <a:rPr lang="en-US" dirty="0"/>
              <a:t>and are aligned apposite the valleys between the ribs</a:t>
            </a:r>
          </a:p>
          <a:p>
            <a:r>
              <a:rPr lang="en-US" dirty="0"/>
              <a:t>The aerial stems develop from horizontal rhizomes</a:t>
            </a:r>
            <a:endParaRPr lang="en-GB"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3.jpg"/>
          <p:cNvPicPr/>
          <p:nvPr/>
        </p:nvPicPr>
        <p:blipFill>
          <a:blip r:embed="rId2" cstate="print"/>
          <a:srcRect l="10645" t="13471" r="9698" b="45855"/>
          <a:stretch>
            <a:fillRect/>
          </a:stretch>
        </p:blipFill>
        <p:spPr bwMode="auto">
          <a:xfrm>
            <a:off x="714348" y="714356"/>
            <a:ext cx="7786741" cy="5286412"/>
          </a:xfrm>
          <a:prstGeom prst="rect">
            <a:avLst/>
          </a:prstGeom>
          <a:noFill/>
          <a:ln w="9525">
            <a:noFill/>
            <a:miter lim="800000"/>
            <a:headEnd/>
            <a:tailEnd/>
          </a:ln>
        </p:spPr>
      </p:pic>
      <p:sp>
        <p:nvSpPr>
          <p:cNvPr id="5" name="TextBox 4"/>
          <p:cNvSpPr txBox="1"/>
          <p:nvPr/>
        </p:nvSpPr>
        <p:spPr>
          <a:xfrm>
            <a:off x="1071538" y="6000768"/>
            <a:ext cx="3714776" cy="338554"/>
          </a:xfrm>
          <a:prstGeom prst="rect">
            <a:avLst/>
          </a:prstGeom>
          <a:noFill/>
        </p:spPr>
        <p:txBody>
          <a:bodyPr wrap="square" rtlCol="0">
            <a:spAutoFit/>
          </a:bodyPr>
          <a:lstStyle/>
          <a:p>
            <a:pPr algn="ctr"/>
            <a:r>
              <a:rPr lang="en-GB" sz="1600" b="1" i="1" dirty="0">
                <a:latin typeface="Times New Roman" pitchFamily="18" charset="0"/>
                <a:cs typeface="Times New Roman" pitchFamily="18" charset="0"/>
              </a:rPr>
              <a:t>Equisetum</a:t>
            </a:r>
            <a:r>
              <a:rPr lang="en-GB" sz="1600" b="1" dirty="0">
                <a:latin typeface="Times New Roman" pitchFamily="18" charset="0"/>
                <a:cs typeface="Times New Roman" pitchFamily="18" charset="0"/>
              </a:rPr>
              <a:t> stem in cross section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186766" cy="285752"/>
          </a:xfrm>
        </p:spPr>
        <p:txBody>
          <a:bodyPr>
            <a:normAutofit fontScale="90000"/>
          </a:bodyPr>
          <a:lstStyle/>
          <a:p>
            <a:r>
              <a:rPr lang="en-US" dirty="0"/>
              <a:t>Order </a:t>
            </a:r>
            <a:r>
              <a:rPr lang="en-US" dirty="0" err="1"/>
              <a:t>Equisetales</a:t>
            </a:r>
            <a:br>
              <a:rPr lang="en-GB" dirty="0"/>
            </a:br>
            <a:r>
              <a:rPr lang="en-US" b="1" i="1" dirty="0"/>
              <a:t>EQUISETUM CONT’D</a:t>
            </a:r>
            <a:endParaRPr lang="en-GB" dirty="0"/>
          </a:p>
        </p:txBody>
      </p:sp>
      <p:sp>
        <p:nvSpPr>
          <p:cNvPr id="3" name="Content Placeholder 2"/>
          <p:cNvSpPr>
            <a:spLocks noGrp="1"/>
          </p:cNvSpPr>
          <p:nvPr>
            <p:ph idx="1"/>
          </p:nvPr>
        </p:nvSpPr>
        <p:spPr>
          <a:xfrm>
            <a:off x="457200" y="1357298"/>
            <a:ext cx="8329642" cy="5143536"/>
          </a:xfrm>
        </p:spPr>
        <p:txBody>
          <a:bodyPr>
            <a:normAutofit lnSpcReduction="10000"/>
          </a:bodyPr>
          <a:lstStyle/>
          <a:p>
            <a:r>
              <a:rPr lang="en-US" dirty="0"/>
              <a:t>which also have regular nodes internodes and ribs</a:t>
            </a:r>
          </a:p>
          <a:p>
            <a:r>
              <a:rPr lang="en-US" dirty="0"/>
              <a:t>In some species the rhizomes have adventitious roots</a:t>
            </a:r>
          </a:p>
          <a:p>
            <a:r>
              <a:rPr lang="en-US" dirty="0"/>
              <a:t>and many form extensive branching systems below the surface of the ground</a:t>
            </a:r>
          </a:p>
          <a:p>
            <a:r>
              <a:rPr lang="en-US" dirty="0"/>
              <a:t>Both  internal stem structure and external features</a:t>
            </a:r>
          </a:p>
          <a:p>
            <a:r>
              <a:rPr lang="en-US" dirty="0"/>
              <a:t>help distinguish the various species of horsetails from one another</a:t>
            </a:r>
            <a:endParaRPr lang="en-GB" dirty="0"/>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normAutofit/>
          </a:bodyPr>
          <a:lstStyle/>
          <a:p>
            <a:pPr algn="just">
              <a:buFont typeface="Wingdings" pitchFamily="2" charset="2"/>
              <a:buChar char="ü"/>
            </a:pPr>
            <a:r>
              <a:rPr lang="en-US" dirty="0"/>
              <a:t>inspired by their relatively small size and simplicity of form</a:t>
            </a:r>
          </a:p>
          <a:p>
            <a:pPr algn="just">
              <a:buFont typeface="Wingdings" pitchFamily="2" charset="2"/>
              <a:buChar char="ü"/>
            </a:pPr>
            <a:r>
              <a:rPr lang="en-US" dirty="0"/>
              <a:t>and the lack of evidence that they are related to vascular plants</a:t>
            </a:r>
          </a:p>
          <a:p>
            <a:pPr algn="just"/>
            <a:r>
              <a:rPr lang="en-US" dirty="0"/>
              <a:t>As green organisms moved from water to land</a:t>
            </a:r>
          </a:p>
          <a:p>
            <a:pPr algn="just">
              <a:buNone/>
            </a:pPr>
            <a:r>
              <a:rPr lang="en-US" dirty="0"/>
              <a:t>    they developed several new features including</a:t>
            </a:r>
          </a:p>
          <a:p>
            <a:pPr algn="just">
              <a:buFont typeface="Wingdings" pitchFamily="2" charset="2"/>
              <a:buChar char="ü"/>
            </a:pPr>
            <a:r>
              <a:rPr lang="en-US" dirty="0"/>
              <a:t>sterile jacket of cells around </a:t>
            </a:r>
            <a:r>
              <a:rPr lang="en-US" dirty="0" err="1"/>
              <a:t>gametangia</a:t>
            </a:r>
            <a:endParaRPr lang="en-GB" dirty="0"/>
          </a:p>
          <a:p>
            <a:endParaRPr lang="en-GB"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Life cycle</a:t>
            </a:r>
            <a:br>
              <a:rPr lang="en-GB" dirty="0"/>
            </a:br>
            <a:endParaRPr lang="en-GB" dirty="0"/>
          </a:p>
        </p:txBody>
      </p:sp>
      <p:sp>
        <p:nvSpPr>
          <p:cNvPr id="3" name="Content Placeholder 2"/>
          <p:cNvSpPr>
            <a:spLocks noGrp="1"/>
          </p:cNvSpPr>
          <p:nvPr>
            <p:ph idx="1"/>
          </p:nvPr>
        </p:nvSpPr>
        <p:spPr/>
        <p:txBody>
          <a:bodyPr/>
          <a:lstStyle/>
          <a:p>
            <a:r>
              <a:rPr lang="en-US" dirty="0"/>
              <a:t>The life cycle of</a:t>
            </a:r>
            <a:r>
              <a:rPr lang="en-US" i="1" dirty="0"/>
              <a:t> Equisetum</a:t>
            </a:r>
            <a:r>
              <a:rPr lang="en-US" dirty="0"/>
              <a:t> is completed in two stages</a:t>
            </a:r>
          </a:p>
          <a:p>
            <a:r>
              <a:rPr lang="en-US" dirty="0" err="1"/>
              <a:t>sporophytic</a:t>
            </a:r>
            <a:r>
              <a:rPr lang="en-US" dirty="0"/>
              <a:t> and </a:t>
            </a:r>
            <a:r>
              <a:rPr lang="en-US" dirty="0" err="1"/>
              <a:t>gametophytic</a:t>
            </a:r>
            <a:endParaRPr lang="en-US" dirty="0"/>
          </a:p>
          <a:p>
            <a:r>
              <a:rPr lang="en-US" dirty="0"/>
              <a:t>The plant itself is the </a:t>
            </a:r>
            <a:r>
              <a:rPr lang="en-US" dirty="0" err="1"/>
              <a:t>sporophyte</a:t>
            </a:r>
            <a:endParaRPr lang="en-US" dirty="0"/>
          </a:p>
          <a:p>
            <a:r>
              <a:rPr lang="en-US" dirty="0"/>
              <a:t>which is followed by another independent structure</a:t>
            </a:r>
          </a:p>
          <a:p>
            <a:r>
              <a:rPr lang="en-US" dirty="0"/>
              <a:t>called the </a:t>
            </a:r>
            <a:r>
              <a:rPr lang="en-US" dirty="0" err="1"/>
              <a:t>prothallus</a:t>
            </a:r>
            <a:r>
              <a:rPr lang="en-US" dirty="0"/>
              <a:t> which is the gametophyte</a:t>
            </a:r>
            <a:endParaRPr lang="en-GB"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4.jpg"/>
          <p:cNvPicPr/>
          <p:nvPr/>
        </p:nvPicPr>
        <p:blipFill>
          <a:blip r:embed="rId2" cstate="print"/>
          <a:srcRect l="10259" t="37257" r="23931" b="9345"/>
          <a:stretch>
            <a:fillRect/>
          </a:stretch>
        </p:blipFill>
        <p:spPr bwMode="auto">
          <a:xfrm rot="10800000">
            <a:off x="642910" y="214290"/>
            <a:ext cx="7715304" cy="5786478"/>
          </a:xfrm>
          <a:prstGeom prst="rect">
            <a:avLst/>
          </a:prstGeom>
          <a:noFill/>
          <a:ln w="9525">
            <a:noFill/>
            <a:miter lim="800000"/>
            <a:headEnd/>
            <a:tailEnd/>
          </a:ln>
        </p:spPr>
      </p:pic>
      <p:sp>
        <p:nvSpPr>
          <p:cNvPr id="5" name="TextBox 4"/>
          <p:cNvSpPr txBox="1"/>
          <p:nvPr/>
        </p:nvSpPr>
        <p:spPr>
          <a:xfrm>
            <a:off x="714348" y="6000768"/>
            <a:ext cx="8001056" cy="338554"/>
          </a:xfrm>
          <a:prstGeom prst="rect">
            <a:avLst/>
          </a:prstGeom>
          <a:noFill/>
        </p:spPr>
        <p:txBody>
          <a:bodyPr wrap="square" rtlCol="0">
            <a:spAutoFit/>
          </a:bodyPr>
          <a:lstStyle/>
          <a:p>
            <a:pPr algn="ctr"/>
            <a:r>
              <a:rPr lang="en-GB" sz="1600" b="1" dirty="0">
                <a:latin typeface="Times New Roman" pitchFamily="18" charset="0"/>
                <a:cs typeface="Times New Roman" pitchFamily="18" charset="0"/>
              </a:rPr>
              <a:t>Life Cycle of a horsetail (</a:t>
            </a:r>
            <a:r>
              <a:rPr lang="en-GB" sz="1600" b="1" i="1" dirty="0">
                <a:latin typeface="Times New Roman" pitchFamily="18" charset="0"/>
                <a:cs typeface="Times New Roman" pitchFamily="18" charset="0"/>
              </a:rPr>
              <a:t>Equisetum</a:t>
            </a:r>
            <a:r>
              <a:rPr lang="en-GB" sz="1600" b="1" dirty="0">
                <a:latin typeface="Times New Roman" pitchFamily="18" charset="0"/>
                <a:cs typeface="Times New Roman" pitchFamily="18" charset="0"/>
              </a:rPr>
              <a:t>) that has separate vegetative and reproductive shoots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5.jpg"/>
          <p:cNvPicPr/>
          <p:nvPr/>
        </p:nvPicPr>
        <p:blipFill>
          <a:blip r:embed="rId2" cstate="print"/>
          <a:srcRect l="52039" t="68955" r="6037" b="1611"/>
          <a:stretch>
            <a:fillRect/>
          </a:stretch>
        </p:blipFill>
        <p:spPr bwMode="auto">
          <a:xfrm rot="16200000">
            <a:off x="2035951" y="678637"/>
            <a:ext cx="4857784" cy="5214974"/>
          </a:xfrm>
          <a:prstGeom prst="rect">
            <a:avLst/>
          </a:prstGeom>
          <a:noFill/>
          <a:ln w="9525">
            <a:noFill/>
            <a:miter lim="800000"/>
            <a:headEnd/>
            <a:tailEnd/>
          </a:ln>
        </p:spPr>
      </p:pic>
      <p:sp>
        <p:nvSpPr>
          <p:cNvPr id="5" name="TextBox 4"/>
          <p:cNvSpPr txBox="1"/>
          <p:nvPr/>
        </p:nvSpPr>
        <p:spPr>
          <a:xfrm>
            <a:off x="1857356" y="5857892"/>
            <a:ext cx="6357982" cy="584775"/>
          </a:xfrm>
          <a:prstGeom prst="rect">
            <a:avLst/>
          </a:prstGeom>
          <a:noFill/>
        </p:spPr>
        <p:txBody>
          <a:bodyPr wrap="square" rtlCol="0">
            <a:spAutoFit/>
          </a:bodyPr>
          <a:lstStyle/>
          <a:p>
            <a:pPr algn="ctr"/>
            <a:r>
              <a:rPr lang="en-GB" sz="1600" b="1" dirty="0">
                <a:latin typeface="Times New Roman" pitchFamily="18" charset="0"/>
                <a:cs typeface="Times New Roman" pitchFamily="18" charset="0"/>
              </a:rPr>
              <a:t>A spike (Strobilus) in longitudinal section showing </a:t>
            </a:r>
            <a:r>
              <a:rPr lang="en-GB" sz="1600" b="1" dirty="0" err="1">
                <a:latin typeface="Times New Roman" pitchFamily="18" charset="0"/>
                <a:cs typeface="Times New Roman" pitchFamily="18" charset="0"/>
              </a:rPr>
              <a:t>sporophylls</a:t>
            </a:r>
            <a:r>
              <a:rPr lang="en-GB" sz="1600" b="1" dirty="0">
                <a:latin typeface="Times New Roman" pitchFamily="18" charset="0"/>
                <a:cs typeface="Times New Roman" pitchFamily="18" charset="0"/>
              </a:rPr>
              <a:t>, each with sporangia, spores, stalk (</a:t>
            </a:r>
            <a:r>
              <a:rPr lang="en-GB" sz="1600" b="1" dirty="0" err="1">
                <a:latin typeface="Times New Roman" pitchFamily="18" charset="0"/>
                <a:cs typeface="Times New Roman" pitchFamily="18" charset="0"/>
              </a:rPr>
              <a:t>sporangiophore</a:t>
            </a:r>
            <a:r>
              <a:rPr lang="en-GB" sz="1600" b="1" dirty="0">
                <a:latin typeface="Times New Roman" pitchFamily="18" charset="0"/>
                <a:cs typeface="Times New Roman" pitchFamily="18" charset="0"/>
              </a:rPr>
              <a:t>) and </a:t>
            </a:r>
            <a:r>
              <a:rPr lang="en-GB" sz="1600" b="1" dirty="0" err="1">
                <a:latin typeface="Times New Roman" pitchFamily="18" charset="0"/>
                <a:cs typeface="Times New Roman" pitchFamily="18" charset="0"/>
              </a:rPr>
              <a:t>peltate</a:t>
            </a:r>
            <a:r>
              <a:rPr lang="en-GB" sz="1600" b="1" dirty="0">
                <a:latin typeface="Times New Roman" pitchFamily="18" charset="0"/>
                <a:cs typeface="Times New Roman" pitchFamily="18" charset="0"/>
              </a:rPr>
              <a:t> disc</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5.jpg"/>
          <p:cNvPicPr/>
          <p:nvPr/>
        </p:nvPicPr>
        <p:blipFill>
          <a:blip r:embed="rId2" cstate="print"/>
          <a:srcRect l="16328" t="1821" r="47546" b="77699"/>
          <a:stretch>
            <a:fillRect/>
          </a:stretch>
        </p:blipFill>
        <p:spPr bwMode="auto">
          <a:xfrm rot="16200000">
            <a:off x="2571736" y="1142984"/>
            <a:ext cx="4357718" cy="4357718"/>
          </a:xfrm>
          <a:prstGeom prst="rect">
            <a:avLst/>
          </a:prstGeom>
          <a:noFill/>
          <a:ln w="9525">
            <a:noFill/>
            <a:miter lim="800000"/>
            <a:headEnd/>
            <a:tailEnd/>
          </a:ln>
        </p:spPr>
      </p:pic>
      <p:sp>
        <p:nvSpPr>
          <p:cNvPr id="5" name="TextBox 4"/>
          <p:cNvSpPr txBox="1"/>
          <p:nvPr/>
        </p:nvSpPr>
        <p:spPr>
          <a:xfrm>
            <a:off x="3286116" y="5643578"/>
            <a:ext cx="3357586" cy="338554"/>
          </a:xfrm>
          <a:prstGeom prst="rect">
            <a:avLst/>
          </a:prstGeom>
          <a:noFill/>
        </p:spPr>
        <p:txBody>
          <a:bodyPr wrap="square" rtlCol="0">
            <a:spAutoFit/>
          </a:bodyPr>
          <a:lstStyle/>
          <a:p>
            <a:pPr algn="ctr"/>
            <a:r>
              <a:rPr lang="en-GB" sz="1600" b="1" dirty="0">
                <a:latin typeface="Times New Roman" pitchFamily="18" charset="0"/>
                <a:cs typeface="Times New Roman" pitchFamily="18" charset="0"/>
              </a:rPr>
              <a:t>A </a:t>
            </a:r>
            <a:r>
              <a:rPr lang="en-GB" sz="1600" b="1" dirty="0" err="1">
                <a:latin typeface="Times New Roman" pitchFamily="18" charset="0"/>
                <a:cs typeface="Times New Roman" pitchFamily="18" charset="0"/>
              </a:rPr>
              <a:t>Prothallus</a:t>
            </a:r>
            <a:r>
              <a:rPr lang="en-GB" sz="1600" b="1" dirty="0">
                <a:latin typeface="Times New Roman" pitchFamily="18" charset="0"/>
                <a:cs typeface="Times New Roman" pitchFamily="18" charset="0"/>
              </a:rPr>
              <a:t> (</a:t>
            </a:r>
            <a:r>
              <a:rPr lang="en-GB" sz="1600" b="1" dirty="0" err="1">
                <a:latin typeface="Times New Roman" pitchFamily="18" charset="0"/>
                <a:cs typeface="Times New Roman" pitchFamily="18" charset="0"/>
              </a:rPr>
              <a:t>monoecious</a:t>
            </a:r>
            <a:r>
              <a:rPr lang="en-GB" sz="1600" b="1" dirty="0">
                <a:latin typeface="Times New Roman" pitchFamily="18" charset="0"/>
                <a:cs typeface="Times New Roman" pitchFamily="18" charset="0"/>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Sporophyte</a:t>
            </a:r>
            <a:br>
              <a:rPr lang="en-GB" dirty="0"/>
            </a:br>
            <a:endParaRPr lang="en-GB" dirty="0"/>
          </a:p>
        </p:txBody>
      </p:sp>
      <p:sp>
        <p:nvSpPr>
          <p:cNvPr id="3" name="Content Placeholder 2"/>
          <p:cNvSpPr>
            <a:spLocks noGrp="1"/>
          </p:cNvSpPr>
          <p:nvPr>
            <p:ph idx="1"/>
          </p:nvPr>
        </p:nvSpPr>
        <p:spPr>
          <a:xfrm>
            <a:off x="457200" y="1142985"/>
            <a:ext cx="8186766" cy="4929222"/>
          </a:xfrm>
        </p:spPr>
        <p:txBody>
          <a:bodyPr>
            <a:normAutofit lnSpcReduction="10000"/>
          </a:bodyPr>
          <a:lstStyle/>
          <a:p>
            <a:r>
              <a:rPr lang="en-US" dirty="0"/>
              <a:t>The </a:t>
            </a:r>
            <a:r>
              <a:rPr lang="en-US" i="1" dirty="0"/>
              <a:t>Equisetum</a:t>
            </a:r>
            <a:r>
              <a:rPr lang="en-US" dirty="0"/>
              <a:t> plant is the </a:t>
            </a:r>
            <a:r>
              <a:rPr lang="en-US" dirty="0" err="1"/>
              <a:t>sporophyte</a:t>
            </a:r>
            <a:endParaRPr lang="en-US" dirty="0"/>
          </a:p>
          <a:p>
            <a:r>
              <a:rPr lang="en-US" dirty="0"/>
              <a:t>i.e. it reproduces asexually by</a:t>
            </a:r>
          </a:p>
          <a:p>
            <a:r>
              <a:rPr lang="en-US" dirty="0"/>
              <a:t>spores which are borne by specialized leaves called </a:t>
            </a:r>
            <a:r>
              <a:rPr lang="en-US" dirty="0" err="1"/>
              <a:t>sporophylls</a:t>
            </a:r>
            <a:endParaRPr lang="en-US" dirty="0"/>
          </a:p>
          <a:p>
            <a:r>
              <a:rPr lang="en-US" b="1" dirty="0" err="1"/>
              <a:t>Sporophylls</a:t>
            </a:r>
            <a:r>
              <a:rPr lang="en-US" b="1" dirty="0"/>
              <a:t>, Sporangia and Spores:</a:t>
            </a:r>
            <a:endParaRPr lang="en-GB" dirty="0"/>
          </a:p>
          <a:p>
            <a:r>
              <a:rPr lang="en-US" dirty="0" err="1"/>
              <a:t>Sporophylls</a:t>
            </a:r>
            <a:r>
              <a:rPr lang="en-US" dirty="0"/>
              <a:t> take the form of flattened hexagonal or circular discs</a:t>
            </a:r>
          </a:p>
          <a:p>
            <a:r>
              <a:rPr lang="en-US" dirty="0"/>
              <a:t>each supported by a short stalk </a:t>
            </a:r>
            <a:r>
              <a:rPr lang="en-US" b="1" dirty="0" err="1"/>
              <a:t>sporangiophore</a:t>
            </a:r>
            <a:endParaRPr lang="en-GB"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654032"/>
          </a:xfrm>
        </p:spPr>
        <p:txBody>
          <a:bodyPr>
            <a:normAutofit fontScale="90000"/>
          </a:bodyPr>
          <a:lstStyle/>
          <a:p>
            <a:endParaRPr lang="en-GB" dirty="0"/>
          </a:p>
        </p:txBody>
      </p:sp>
      <p:sp>
        <p:nvSpPr>
          <p:cNvPr id="3" name="Content Placeholder 2"/>
          <p:cNvSpPr>
            <a:spLocks noGrp="1"/>
          </p:cNvSpPr>
          <p:nvPr>
            <p:ph idx="1"/>
          </p:nvPr>
        </p:nvSpPr>
        <p:spPr>
          <a:xfrm>
            <a:off x="457200" y="1357298"/>
            <a:ext cx="8258204" cy="5000660"/>
          </a:xfrm>
        </p:spPr>
        <p:txBody>
          <a:bodyPr>
            <a:normAutofit/>
          </a:bodyPr>
          <a:lstStyle/>
          <a:p>
            <a:r>
              <a:rPr lang="en-US" dirty="0"/>
              <a:t>They are aggregated together in whorls</a:t>
            </a:r>
          </a:p>
          <a:p>
            <a:r>
              <a:rPr lang="en-US" dirty="0"/>
              <a:t>at the apex of a usually </a:t>
            </a:r>
            <a:r>
              <a:rPr lang="en-US" dirty="0" err="1"/>
              <a:t>unbranched</a:t>
            </a:r>
            <a:r>
              <a:rPr lang="en-US" dirty="0"/>
              <a:t> non-green aerial shoot in the form of a cone</a:t>
            </a:r>
          </a:p>
          <a:p>
            <a:r>
              <a:rPr lang="en-US" dirty="0"/>
              <a:t>called the </a:t>
            </a:r>
            <a:r>
              <a:rPr lang="en-US" b="1" dirty="0" err="1"/>
              <a:t>sporangiferous</a:t>
            </a:r>
            <a:r>
              <a:rPr lang="en-US" b="1" dirty="0"/>
              <a:t> spike</a:t>
            </a:r>
            <a:r>
              <a:rPr lang="en-US" dirty="0"/>
              <a:t> or </a:t>
            </a:r>
            <a:r>
              <a:rPr lang="en-US" b="1" dirty="0"/>
              <a:t>strobilus</a:t>
            </a:r>
          </a:p>
          <a:p>
            <a:r>
              <a:rPr lang="en-US" dirty="0"/>
              <a:t>The lowest whorl is sterile and forms a ring at the base of the spike</a:t>
            </a:r>
          </a:p>
          <a:p>
            <a:r>
              <a:rPr lang="en-US" dirty="0"/>
              <a:t>In </a:t>
            </a:r>
            <a:r>
              <a:rPr lang="en-US" b="1" dirty="0"/>
              <a:t>Equisetum</a:t>
            </a:r>
            <a:r>
              <a:rPr lang="en-US" dirty="0"/>
              <a:t> as in all higher plants</a:t>
            </a:r>
          </a:p>
          <a:p>
            <a:r>
              <a:rPr lang="en-US" dirty="0"/>
              <a:t>the reproductive region is quite distinct from the vegetative region</a:t>
            </a:r>
            <a:endParaRPr lang="en-GB"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r>
              <a:rPr lang="en-US" dirty="0"/>
              <a:t>Each </a:t>
            </a:r>
            <a:r>
              <a:rPr lang="en-US" dirty="0" err="1"/>
              <a:t>sporophyll</a:t>
            </a:r>
            <a:r>
              <a:rPr lang="en-US" dirty="0"/>
              <a:t> has the form of a stalked </a:t>
            </a:r>
            <a:r>
              <a:rPr lang="en-US" dirty="0" err="1"/>
              <a:t>peltate</a:t>
            </a:r>
            <a:r>
              <a:rPr lang="en-US"/>
              <a:t> disc</a:t>
            </a:r>
            <a:endParaRPr lang="en-US" dirty="0"/>
          </a:p>
          <a:p>
            <a:r>
              <a:rPr lang="en-US" dirty="0"/>
              <a:t>Its under surface bears a group of </a:t>
            </a:r>
            <a:r>
              <a:rPr lang="en-US" b="1" dirty="0"/>
              <a:t>sporangia</a:t>
            </a:r>
            <a:r>
              <a:rPr lang="en-US" dirty="0"/>
              <a:t> 5-10</a:t>
            </a:r>
          </a:p>
          <a:p>
            <a:r>
              <a:rPr lang="en-US" dirty="0"/>
              <a:t>which contain numerous small spores</a:t>
            </a:r>
            <a:endParaRPr lang="en-GB" dirty="0"/>
          </a:p>
          <a:p>
            <a:r>
              <a:rPr lang="en-US" dirty="0"/>
              <a:t> </a:t>
            </a:r>
            <a:r>
              <a:rPr lang="en-US" i="1" dirty="0"/>
              <a:t>Equisetum</a:t>
            </a:r>
            <a:r>
              <a:rPr lang="en-US" dirty="0"/>
              <a:t> is </a:t>
            </a:r>
            <a:r>
              <a:rPr lang="en-US" b="1" dirty="0" err="1"/>
              <a:t>homosporous</a:t>
            </a:r>
            <a:r>
              <a:rPr lang="en-US" b="1" dirty="0"/>
              <a:t> </a:t>
            </a:r>
            <a:r>
              <a:rPr lang="en-US" dirty="0"/>
              <a:t>bearing only one kind of spore</a:t>
            </a:r>
          </a:p>
          <a:p>
            <a:r>
              <a:rPr lang="en-US" dirty="0"/>
              <a:t>Each spore is green contains many minute chloroplast and a large central nucleus</a:t>
            </a:r>
            <a:endParaRPr lang="en-GB"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r>
              <a:rPr lang="en-US" dirty="0"/>
              <a:t>In addition to the</a:t>
            </a:r>
            <a:r>
              <a:rPr lang="en-US" b="1" dirty="0"/>
              <a:t> </a:t>
            </a:r>
            <a:r>
              <a:rPr lang="en-US" b="1" dirty="0" err="1"/>
              <a:t>intine</a:t>
            </a:r>
            <a:r>
              <a:rPr lang="en-US" dirty="0"/>
              <a:t> and </a:t>
            </a:r>
            <a:r>
              <a:rPr lang="en-US" b="1" dirty="0" err="1"/>
              <a:t>exine</a:t>
            </a:r>
            <a:endParaRPr lang="en-US" b="1" dirty="0"/>
          </a:p>
          <a:p>
            <a:r>
              <a:rPr lang="en-US" dirty="0"/>
              <a:t>the spore has a third layer called the </a:t>
            </a:r>
            <a:r>
              <a:rPr lang="en-US" b="1" dirty="0"/>
              <a:t>perineum</a:t>
            </a:r>
          </a:p>
          <a:p>
            <a:r>
              <a:rPr lang="en-US" dirty="0"/>
              <a:t>which when mature ruptures into two spirally wound bands</a:t>
            </a:r>
          </a:p>
          <a:p>
            <a:r>
              <a:rPr lang="en-US" dirty="0"/>
              <a:t>called </a:t>
            </a:r>
            <a:r>
              <a:rPr lang="en-US" b="1" dirty="0"/>
              <a:t>elaters</a:t>
            </a:r>
            <a:r>
              <a:rPr lang="en-US" dirty="0"/>
              <a:t> not related to elaters of liverworts</a:t>
            </a:r>
          </a:p>
          <a:p>
            <a:r>
              <a:rPr lang="en-US" dirty="0"/>
              <a:t>These are attached to the spores at their centre</a:t>
            </a:r>
            <a:endParaRPr lang="en-GB"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dirty="0"/>
              <a:t>and appear as four distinct appendages</a:t>
            </a:r>
          </a:p>
          <a:p>
            <a:r>
              <a:rPr lang="en-US" dirty="0"/>
              <a:t>They are extremely hygroscopic</a:t>
            </a:r>
          </a:p>
          <a:p>
            <a:r>
              <a:rPr lang="en-US" dirty="0"/>
              <a:t>when the air is dry they unwind</a:t>
            </a:r>
          </a:p>
          <a:p>
            <a:r>
              <a:rPr lang="en-US" dirty="0"/>
              <a:t>and stand out stiffly from the spore</a:t>
            </a:r>
          </a:p>
          <a:p>
            <a:r>
              <a:rPr lang="en-US" dirty="0"/>
              <a:t>and when the air is moist</a:t>
            </a:r>
          </a:p>
          <a:p>
            <a:r>
              <a:rPr lang="en-US" dirty="0"/>
              <a:t>they roll up spirally round it</a:t>
            </a:r>
            <a:endParaRPr lang="en-GB" dirty="0"/>
          </a:p>
          <a:p>
            <a:endParaRPr lang="en-GB"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Function of elaters </a:t>
            </a:r>
            <a:br>
              <a:rPr lang="en-GB" dirty="0"/>
            </a:br>
            <a:endParaRPr lang="en-GB" dirty="0"/>
          </a:p>
        </p:txBody>
      </p:sp>
      <p:sp>
        <p:nvSpPr>
          <p:cNvPr id="3" name="Content Placeholder 2"/>
          <p:cNvSpPr>
            <a:spLocks noGrp="1"/>
          </p:cNvSpPr>
          <p:nvPr>
            <p:ph idx="1"/>
          </p:nvPr>
        </p:nvSpPr>
        <p:spPr/>
        <p:txBody>
          <a:bodyPr/>
          <a:lstStyle/>
          <a:p>
            <a:r>
              <a:rPr lang="en-US" dirty="0"/>
              <a:t>The elaters expand and help in the dehiscence of the sporangium</a:t>
            </a:r>
          </a:p>
          <a:p>
            <a:r>
              <a:rPr lang="en-US" dirty="0"/>
              <a:t>The spores become entangled by the elaters</a:t>
            </a:r>
          </a:p>
          <a:p>
            <a:r>
              <a:rPr lang="en-US" dirty="0"/>
              <a:t>and are carried away in clusters by air currents</a:t>
            </a:r>
          </a:p>
          <a:p>
            <a:r>
              <a:rPr lang="en-US" dirty="0"/>
              <a:t>This helps the spores germinate close together facilitating fertilization</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normAutofit lnSpcReduction="10000"/>
          </a:bodyPr>
          <a:lstStyle/>
          <a:p>
            <a:pPr algn="just">
              <a:buFont typeface="Wingdings" pitchFamily="2" charset="2"/>
              <a:buChar char="ü"/>
            </a:pPr>
            <a:r>
              <a:rPr lang="en-US" dirty="0"/>
              <a:t>embryos within protective tissues</a:t>
            </a:r>
          </a:p>
          <a:p>
            <a:pPr algn="just">
              <a:buFont typeface="Wingdings" pitchFamily="2" charset="2"/>
              <a:buChar char="ü"/>
            </a:pPr>
            <a:r>
              <a:rPr lang="en-US" dirty="0"/>
              <a:t>and a cuticle</a:t>
            </a:r>
          </a:p>
          <a:p>
            <a:pPr algn="just"/>
            <a:r>
              <a:rPr lang="en-US" dirty="0"/>
              <a:t>All these features at least partially protected vital plant parts from drying out</a:t>
            </a:r>
          </a:p>
          <a:p>
            <a:pPr algn="just"/>
            <a:r>
              <a:rPr lang="en-US" dirty="0"/>
              <a:t>Bryophytes had no significant internal tissues for conducting water</a:t>
            </a:r>
          </a:p>
          <a:p>
            <a:pPr algn="just"/>
            <a:r>
              <a:rPr lang="en-US" dirty="0"/>
              <a:t>And most water needed internally was absorbed directly through the aboveground parts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Gametophyte</a:t>
            </a:r>
            <a:br>
              <a:rPr lang="en-GB" dirty="0"/>
            </a:br>
            <a:endParaRPr lang="en-GB" dirty="0"/>
          </a:p>
        </p:txBody>
      </p:sp>
      <p:sp>
        <p:nvSpPr>
          <p:cNvPr id="3" name="Content Placeholder 2"/>
          <p:cNvSpPr>
            <a:spLocks noGrp="1"/>
          </p:cNvSpPr>
          <p:nvPr>
            <p:ph idx="1"/>
          </p:nvPr>
        </p:nvSpPr>
        <p:spPr>
          <a:xfrm>
            <a:off x="457200" y="1600200"/>
            <a:ext cx="8329642" cy="4829196"/>
          </a:xfrm>
        </p:spPr>
        <p:txBody>
          <a:bodyPr>
            <a:normAutofit lnSpcReduction="10000"/>
          </a:bodyPr>
          <a:lstStyle/>
          <a:p>
            <a:r>
              <a:rPr lang="en-US" dirty="0"/>
              <a:t>The </a:t>
            </a:r>
            <a:r>
              <a:rPr lang="en-US" dirty="0" err="1"/>
              <a:t>prothallus</a:t>
            </a:r>
            <a:r>
              <a:rPr lang="en-US" dirty="0"/>
              <a:t> is the gametophyte</a:t>
            </a:r>
          </a:p>
          <a:p>
            <a:r>
              <a:rPr lang="en-US" dirty="0"/>
              <a:t>i.e. it bears gametes  male (</a:t>
            </a:r>
            <a:r>
              <a:rPr lang="en-US" dirty="0" err="1"/>
              <a:t>antherozoids</a:t>
            </a:r>
            <a:r>
              <a:rPr lang="en-US" dirty="0"/>
              <a:t>) and female (ovum)</a:t>
            </a:r>
          </a:p>
          <a:p>
            <a:r>
              <a:rPr lang="en-US" dirty="0"/>
              <a:t>and reproduces sexually</a:t>
            </a:r>
          </a:p>
          <a:p>
            <a:r>
              <a:rPr lang="en-US" dirty="0"/>
              <a:t>The spores remain alive only for a few days</a:t>
            </a:r>
          </a:p>
          <a:p>
            <a:r>
              <a:rPr lang="en-US" dirty="0"/>
              <a:t>Under favorable conditions their germination begins</a:t>
            </a:r>
          </a:p>
          <a:p>
            <a:r>
              <a:rPr lang="en-US" dirty="0"/>
              <a:t>within 10-12 hours of liberation from the sporangium</a:t>
            </a:r>
            <a:endParaRPr lang="en-GB"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 CONT’D</a:t>
            </a:r>
            <a:endParaRPr lang="en-GB" dirty="0"/>
          </a:p>
        </p:txBody>
      </p:sp>
      <p:sp>
        <p:nvSpPr>
          <p:cNvPr id="3" name="Content Placeholder 2"/>
          <p:cNvSpPr>
            <a:spLocks noGrp="1"/>
          </p:cNvSpPr>
          <p:nvPr>
            <p:ph idx="1"/>
          </p:nvPr>
        </p:nvSpPr>
        <p:spPr/>
        <p:txBody>
          <a:bodyPr>
            <a:normAutofit/>
          </a:bodyPr>
          <a:lstStyle/>
          <a:p>
            <a:r>
              <a:rPr lang="en-US" dirty="0"/>
              <a:t>On germination they give rise to </a:t>
            </a:r>
            <a:r>
              <a:rPr lang="en-US" dirty="0" err="1"/>
              <a:t>prothalli</a:t>
            </a:r>
            <a:endParaRPr lang="en-US" dirty="0"/>
          </a:p>
          <a:p>
            <a:r>
              <a:rPr lang="en-US" dirty="0"/>
              <a:t>which are small brownish green and much-branched (lobed)</a:t>
            </a:r>
          </a:p>
          <a:p>
            <a:r>
              <a:rPr lang="en-US" dirty="0"/>
              <a:t>When growing under </a:t>
            </a:r>
            <a:r>
              <a:rPr lang="en-US" dirty="0" err="1"/>
              <a:t>favourable</a:t>
            </a:r>
            <a:r>
              <a:rPr lang="en-US" dirty="0"/>
              <a:t> conditions</a:t>
            </a:r>
          </a:p>
          <a:p>
            <a:r>
              <a:rPr lang="en-US" dirty="0"/>
              <a:t>the </a:t>
            </a:r>
            <a:r>
              <a:rPr lang="en-US" dirty="0" err="1"/>
              <a:t>prothalli</a:t>
            </a:r>
            <a:r>
              <a:rPr lang="en-US" dirty="0"/>
              <a:t> are normally </a:t>
            </a:r>
            <a:r>
              <a:rPr lang="en-US" b="1" dirty="0" err="1"/>
              <a:t>monoecious</a:t>
            </a:r>
            <a:endParaRPr lang="en-US" b="1" dirty="0"/>
          </a:p>
          <a:p>
            <a:r>
              <a:rPr lang="en-US" dirty="0"/>
              <a:t>bearing both antheridia and archegonia</a:t>
            </a:r>
          </a:p>
          <a:p>
            <a:r>
              <a:rPr lang="en-US" dirty="0"/>
              <a:t>If however they grow crowded together they are </a:t>
            </a:r>
            <a:r>
              <a:rPr lang="en-US" b="1" dirty="0" err="1"/>
              <a:t>dioecious</a:t>
            </a:r>
            <a:endParaRPr lang="en-GB"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 CONT’D</a:t>
            </a:r>
            <a:endParaRPr lang="en-GB" dirty="0"/>
          </a:p>
        </p:txBody>
      </p:sp>
      <p:sp>
        <p:nvSpPr>
          <p:cNvPr id="3" name="Content Placeholder 2"/>
          <p:cNvSpPr>
            <a:spLocks noGrp="1"/>
          </p:cNvSpPr>
          <p:nvPr>
            <p:ph idx="1"/>
          </p:nvPr>
        </p:nvSpPr>
        <p:spPr/>
        <p:txBody>
          <a:bodyPr/>
          <a:lstStyle/>
          <a:p>
            <a:r>
              <a:rPr lang="en-US" dirty="0"/>
              <a:t>the smaller ones being male and the bigger ones female</a:t>
            </a:r>
          </a:p>
          <a:p>
            <a:r>
              <a:rPr lang="en-US" dirty="0"/>
              <a:t>It has been seen that the female bears antheridia as they age</a:t>
            </a:r>
          </a:p>
          <a:p>
            <a:r>
              <a:rPr lang="en-US" dirty="0"/>
              <a:t>This </a:t>
            </a:r>
            <a:r>
              <a:rPr lang="en-US" b="1" dirty="0"/>
              <a:t>imperfect dioecism</a:t>
            </a:r>
            <a:r>
              <a:rPr lang="en-US" dirty="0"/>
              <a:t> may be due to </a:t>
            </a:r>
            <a:r>
              <a:rPr lang="en-US" dirty="0" err="1"/>
              <a:t>unfavourable</a:t>
            </a:r>
            <a:r>
              <a:rPr lang="en-US" dirty="0"/>
              <a:t> conditions of growth</a:t>
            </a:r>
          </a:p>
          <a:p>
            <a:r>
              <a:rPr lang="en-US" dirty="0"/>
              <a:t>The </a:t>
            </a:r>
            <a:r>
              <a:rPr lang="en-US" dirty="0" err="1"/>
              <a:t>prothalli</a:t>
            </a:r>
            <a:r>
              <a:rPr lang="en-US" dirty="0"/>
              <a:t> usually live long sometimes more than two years</a:t>
            </a:r>
            <a:endParaRPr lang="en-GB"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 CONT’D</a:t>
            </a:r>
            <a:endParaRPr lang="en-GB" dirty="0"/>
          </a:p>
        </p:txBody>
      </p:sp>
      <p:sp>
        <p:nvSpPr>
          <p:cNvPr id="3" name="Content Placeholder 2"/>
          <p:cNvSpPr>
            <a:spLocks noGrp="1"/>
          </p:cNvSpPr>
          <p:nvPr>
            <p:ph idx="1"/>
          </p:nvPr>
        </p:nvSpPr>
        <p:spPr/>
        <p:txBody>
          <a:bodyPr>
            <a:normAutofit/>
          </a:bodyPr>
          <a:lstStyle/>
          <a:p>
            <a:r>
              <a:rPr lang="en-US" dirty="0"/>
              <a:t>The </a:t>
            </a:r>
            <a:r>
              <a:rPr lang="en-US" dirty="0" err="1"/>
              <a:t>prothallus</a:t>
            </a:r>
            <a:r>
              <a:rPr lang="en-US" dirty="0"/>
              <a:t> is the gametophyte bearing antheridia or archegonia or normally both</a:t>
            </a:r>
          </a:p>
          <a:p>
            <a:r>
              <a:rPr lang="en-US" dirty="0"/>
              <a:t>The archegonia appear first and the antheridia later</a:t>
            </a:r>
          </a:p>
          <a:p>
            <a:r>
              <a:rPr lang="en-US" dirty="0"/>
              <a:t>The antheridia develop at the apex of a branch (lobe) of the </a:t>
            </a:r>
            <a:r>
              <a:rPr lang="en-US" dirty="0" err="1"/>
              <a:t>prothallus</a:t>
            </a:r>
            <a:r>
              <a:rPr lang="en-US" dirty="0"/>
              <a:t> or on its margin</a:t>
            </a:r>
          </a:p>
          <a:p>
            <a:r>
              <a:rPr lang="en-US" dirty="0"/>
              <a:t>Each </a:t>
            </a:r>
            <a:r>
              <a:rPr lang="en-US" dirty="0" err="1"/>
              <a:t>antheridium</a:t>
            </a:r>
            <a:r>
              <a:rPr lang="en-US" dirty="0"/>
              <a:t> is more or less spherical</a:t>
            </a:r>
            <a:endParaRPr lang="en-GB"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 CONT’D</a:t>
            </a:r>
            <a:endParaRPr lang="en-GB" dirty="0"/>
          </a:p>
        </p:txBody>
      </p:sp>
      <p:sp>
        <p:nvSpPr>
          <p:cNvPr id="3" name="Content Placeholder 2"/>
          <p:cNvSpPr>
            <a:spLocks noGrp="1"/>
          </p:cNvSpPr>
          <p:nvPr>
            <p:ph idx="1"/>
          </p:nvPr>
        </p:nvSpPr>
        <p:spPr/>
        <p:txBody>
          <a:bodyPr/>
          <a:lstStyle/>
          <a:p>
            <a:r>
              <a:rPr lang="en-US" dirty="0"/>
              <a:t>and contains many </a:t>
            </a:r>
            <a:r>
              <a:rPr lang="en-US" dirty="0" err="1"/>
              <a:t>antherozoid</a:t>
            </a:r>
            <a:r>
              <a:rPr lang="en-US" dirty="0"/>
              <a:t> mother cells usually 256</a:t>
            </a:r>
          </a:p>
          <a:p>
            <a:r>
              <a:rPr lang="en-US" dirty="0"/>
              <a:t>One </a:t>
            </a:r>
            <a:r>
              <a:rPr lang="en-US" dirty="0" err="1"/>
              <a:t>antherozoid</a:t>
            </a:r>
            <a:r>
              <a:rPr lang="en-US" dirty="0"/>
              <a:t> (male gamete) is produced in each mother cell</a:t>
            </a:r>
          </a:p>
          <a:p>
            <a:r>
              <a:rPr lang="en-US" dirty="0"/>
              <a:t>It is a large spirally coiled and </a:t>
            </a:r>
            <a:r>
              <a:rPr lang="en-US" dirty="0" err="1"/>
              <a:t>multiciliate</a:t>
            </a:r>
            <a:r>
              <a:rPr lang="en-US" dirty="0"/>
              <a:t> body</a:t>
            </a:r>
          </a:p>
          <a:p>
            <a:r>
              <a:rPr lang="en-US" dirty="0"/>
              <a:t>The </a:t>
            </a:r>
            <a:r>
              <a:rPr lang="en-US" dirty="0" err="1"/>
              <a:t>archegonium</a:t>
            </a:r>
            <a:r>
              <a:rPr lang="en-US" dirty="0"/>
              <a:t> always develops in the axial region of the </a:t>
            </a:r>
            <a:r>
              <a:rPr lang="en-US" dirty="0" err="1"/>
              <a:t>prothallus</a:t>
            </a:r>
            <a:endParaRPr lang="en-US" dirty="0"/>
          </a:p>
          <a:p>
            <a:r>
              <a:rPr lang="en-US" dirty="0"/>
              <a:t>and in the </a:t>
            </a:r>
            <a:r>
              <a:rPr lang="en-US" dirty="0" err="1"/>
              <a:t>axil</a:t>
            </a:r>
            <a:r>
              <a:rPr lang="en-US" dirty="0"/>
              <a:t> of one of its branches</a:t>
            </a:r>
            <a:endParaRPr lang="en-GB"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 CONT’D</a:t>
            </a:r>
            <a:endParaRPr lang="en-GB" dirty="0"/>
          </a:p>
        </p:txBody>
      </p:sp>
      <p:sp>
        <p:nvSpPr>
          <p:cNvPr id="3" name="Content Placeholder 2"/>
          <p:cNvSpPr>
            <a:spLocks noGrp="1"/>
          </p:cNvSpPr>
          <p:nvPr>
            <p:ph idx="1"/>
          </p:nvPr>
        </p:nvSpPr>
        <p:spPr/>
        <p:txBody>
          <a:bodyPr/>
          <a:lstStyle/>
          <a:p>
            <a:r>
              <a:rPr lang="en-US" dirty="0"/>
              <a:t>Each </a:t>
            </a:r>
            <a:r>
              <a:rPr lang="en-US" dirty="0" err="1"/>
              <a:t>archegonium</a:t>
            </a:r>
            <a:r>
              <a:rPr lang="en-US" dirty="0"/>
              <a:t> is flask-shaped</a:t>
            </a:r>
          </a:p>
          <a:p>
            <a:r>
              <a:rPr lang="en-US" dirty="0"/>
              <a:t>has a swollen </a:t>
            </a:r>
            <a:r>
              <a:rPr lang="en-US" dirty="0" err="1"/>
              <a:t>venter</a:t>
            </a:r>
            <a:r>
              <a:rPr lang="en-US" dirty="0"/>
              <a:t> and a narrow neck</a:t>
            </a:r>
          </a:p>
          <a:p>
            <a:r>
              <a:rPr lang="en-US" dirty="0"/>
              <a:t>and encloses a large egg- cell with a distinct egg (egg-nucleus)</a:t>
            </a:r>
          </a:p>
          <a:p>
            <a:r>
              <a:rPr lang="en-US" dirty="0"/>
              <a:t>a small ventral canal cell</a:t>
            </a:r>
          </a:p>
          <a:p>
            <a:r>
              <a:rPr lang="en-US" dirty="0"/>
              <a:t>and a narrow neck canal cell</a:t>
            </a:r>
            <a:endParaRPr lang="en-GB"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Fertilization</a:t>
            </a:r>
            <a:br>
              <a:rPr lang="en-GB" dirty="0"/>
            </a:br>
            <a:endParaRPr lang="en-GB" dirty="0"/>
          </a:p>
        </p:txBody>
      </p:sp>
      <p:sp>
        <p:nvSpPr>
          <p:cNvPr id="3" name="Content Placeholder 2"/>
          <p:cNvSpPr>
            <a:spLocks noGrp="1"/>
          </p:cNvSpPr>
          <p:nvPr>
            <p:ph idx="1"/>
          </p:nvPr>
        </p:nvSpPr>
        <p:spPr/>
        <p:txBody>
          <a:bodyPr/>
          <a:lstStyle/>
          <a:p>
            <a:r>
              <a:rPr lang="en-US" dirty="0"/>
              <a:t>Method of fertilization is the same as that of ferns</a:t>
            </a:r>
          </a:p>
          <a:p>
            <a:r>
              <a:rPr lang="en-US" dirty="0"/>
              <a:t>After fertilization the </a:t>
            </a:r>
            <a:r>
              <a:rPr lang="en-US" dirty="0" err="1"/>
              <a:t>oospore</a:t>
            </a:r>
            <a:r>
              <a:rPr lang="en-US" dirty="0"/>
              <a:t> gives rise to</a:t>
            </a:r>
          </a:p>
          <a:p>
            <a:r>
              <a:rPr lang="en-US" dirty="0"/>
              <a:t>an embryo which develops into a branching rhizome</a:t>
            </a:r>
          </a:p>
          <a:p>
            <a:r>
              <a:rPr lang="en-US" dirty="0"/>
              <a:t>This then produces erect aerial shoots</a:t>
            </a:r>
          </a:p>
          <a:p>
            <a:r>
              <a:rPr lang="en-US" dirty="0"/>
              <a:t>and several adventitious roots</a:t>
            </a:r>
            <a:endParaRPr lang="en-GB"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Alternation of generations</a:t>
            </a:r>
            <a:br>
              <a:rPr lang="en-GB" dirty="0"/>
            </a:br>
            <a:endParaRPr lang="en-GB" dirty="0"/>
          </a:p>
        </p:txBody>
      </p:sp>
      <p:sp>
        <p:nvSpPr>
          <p:cNvPr id="3" name="Content Placeholder 2"/>
          <p:cNvSpPr>
            <a:spLocks noGrp="1"/>
          </p:cNvSpPr>
          <p:nvPr>
            <p:ph idx="1"/>
          </p:nvPr>
        </p:nvSpPr>
        <p:spPr/>
        <p:txBody>
          <a:bodyPr/>
          <a:lstStyle/>
          <a:p>
            <a:r>
              <a:rPr lang="en-US" dirty="0"/>
              <a:t>There is a regular alternation of generation in the life cycle of the </a:t>
            </a:r>
            <a:r>
              <a:rPr lang="en-US" i="1" dirty="0"/>
              <a:t>Equisetum</a:t>
            </a:r>
            <a:r>
              <a:rPr lang="en-US" dirty="0"/>
              <a:t> plant</a:t>
            </a:r>
          </a:p>
          <a:p>
            <a:r>
              <a:rPr lang="en-US" dirty="0"/>
              <a:t>The plant itself is the </a:t>
            </a:r>
            <a:r>
              <a:rPr lang="en-US" dirty="0" err="1"/>
              <a:t>sporophyte</a:t>
            </a:r>
            <a:endParaRPr lang="en-US" dirty="0"/>
          </a:p>
          <a:p>
            <a:r>
              <a:rPr lang="en-US" dirty="0"/>
              <a:t>and the </a:t>
            </a:r>
            <a:r>
              <a:rPr lang="en-US" dirty="0" err="1"/>
              <a:t>prothallus</a:t>
            </a:r>
            <a:r>
              <a:rPr lang="en-US" dirty="0"/>
              <a:t>  </a:t>
            </a:r>
            <a:r>
              <a:rPr lang="en-US" dirty="0" err="1"/>
              <a:t>monoecious</a:t>
            </a:r>
            <a:r>
              <a:rPr lang="en-US" dirty="0"/>
              <a:t> or </a:t>
            </a:r>
            <a:r>
              <a:rPr lang="en-US" dirty="0" err="1"/>
              <a:t>dioecious</a:t>
            </a:r>
            <a:r>
              <a:rPr lang="en-US" dirty="0"/>
              <a:t> is the gametophyte</a:t>
            </a:r>
          </a:p>
          <a:p>
            <a:r>
              <a:rPr lang="en-US" dirty="0"/>
              <a:t>As in ferns the </a:t>
            </a:r>
            <a:r>
              <a:rPr lang="en-US" dirty="0" err="1"/>
              <a:t>sporophyte</a:t>
            </a:r>
            <a:r>
              <a:rPr lang="en-US" dirty="0"/>
              <a:t> reproduces asexually by means of spores</a:t>
            </a:r>
          </a:p>
          <a:p>
            <a:r>
              <a:rPr lang="en-US" dirty="0"/>
              <a:t>and gives rise to the gametophyte (</a:t>
            </a:r>
            <a:r>
              <a:rPr lang="en-US" dirty="0" err="1"/>
              <a:t>prothallus</a:t>
            </a:r>
            <a:r>
              <a:rPr lang="en-US" dirty="0"/>
              <a:t>)</a:t>
            </a:r>
            <a:endParaRPr lang="en-GB"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86766" cy="654032"/>
          </a:xfrm>
        </p:spPr>
        <p:txBody>
          <a:bodyPr>
            <a:normAutofit fontScale="90000"/>
          </a:bodyPr>
          <a:lstStyle/>
          <a:p>
            <a:r>
              <a:rPr lang="en-US" b="1" dirty="0"/>
              <a:t>Alternation of generations CONT’D</a:t>
            </a:r>
            <a:endParaRPr lang="en-GB" dirty="0"/>
          </a:p>
        </p:txBody>
      </p:sp>
      <p:sp>
        <p:nvSpPr>
          <p:cNvPr id="3" name="Content Placeholder 2"/>
          <p:cNvSpPr>
            <a:spLocks noGrp="1"/>
          </p:cNvSpPr>
          <p:nvPr>
            <p:ph idx="1"/>
          </p:nvPr>
        </p:nvSpPr>
        <p:spPr>
          <a:xfrm>
            <a:off x="428596" y="1285860"/>
            <a:ext cx="8358246" cy="5214974"/>
          </a:xfrm>
        </p:spPr>
        <p:txBody>
          <a:bodyPr>
            <a:normAutofit lnSpcReduction="10000"/>
          </a:bodyPr>
          <a:lstStyle/>
          <a:p>
            <a:r>
              <a:rPr lang="en-US" dirty="0"/>
              <a:t>The </a:t>
            </a:r>
            <a:r>
              <a:rPr lang="en-US" dirty="0" err="1"/>
              <a:t>prothallus</a:t>
            </a:r>
            <a:r>
              <a:rPr lang="en-US" dirty="0"/>
              <a:t> reproduces sexually by means of gametes </a:t>
            </a:r>
          </a:p>
          <a:p>
            <a:r>
              <a:rPr lang="en-US" dirty="0" err="1"/>
              <a:t>antherozoid</a:t>
            </a:r>
            <a:r>
              <a:rPr lang="en-US" dirty="0"/>
              <a:t> and ovum and gives rise to the </a:t>
            </a:r>
            <a:r>
              <a:rPr lang="en-US" dirty="0" err="1"/>
              <a:t>sporophyte</a:t>
            </a:r>
            <a:endParaRPr lang="en-US" dirty="0"/>
          </a:p>
          <a:p>
            <a:r>
              <a:rPr lang="en-US" dirty="0"/>
              <a:t>Thus the two generations regularly alternate with each other</a:t>
            </a:r>
          </a:p>
          <a:p>
            <a:r>
              <a:rPr lang="en-US" dirty="0"/>
              <a:t>The </a:t>
            </a:r>
            <a:r>
              <a:rPr lang="en-US" dirty="0" err="1"/>
              <a:t>sporophytic</a:t>
            </a:r>
            <a:r>
              <a:rPr lang="en-US" dirty="0"/>
              <a:t> generation in which the number of chromosomes is 2n</a:t>
            </a:r>
          </a:p>
          <a:p>
            <a:r>
              <a:rPr lang="en-US" dirty="0"/>
              <a:t>begins with the </a:t>
            </a:r>
            <a:r>
              <a:rPr lang="en-US" dirty="0" err="1"/>
              <a:t>oospore</a:t>
            </a:r>
            <a:r>
              <a:rPr lang="en-US" dirty="0"/>
              <a:t> and ends in the spore mother cells</a:t>
            </a:r>
            <a:endParaRPr lang="en-GB"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Alternation of generations CONT’D</a:t>
            </a:r>
            <a:endParaRPr lang="en-GB" dirty="0"/>
          </a:p>
        </p:txBody>
      </p:sp>
      <p:sp>
        <p:nvSpPr>
          <p:cNvPr id="3" name="Content Placeholder 2"/>
          <p:cNvSpPr>
            <a:spLocks noGrp="1"/>
          </p:cNvSpPr>
          <p:nvPr>
            <p:ph idx="1"/>
          </p:nvPr>
        </p:nvSpPr>
        <p:spPr/>
        <p:txBody>
          <a:bodyPr/>
          <a:lstStyle/>
          <a:p>
            <a:r>
              <a:rPr lang="en-US" dirty="0"/>
              <a:t>The </a:t>
            </a:r>
            <a:r>
              <a:rPr lang="en-US" dirty="0" err="1"/>
              <a:t>gametophytic</a:t>
            </a:r>
            <a:r>
              <a:rPr lang="en-US" dirty="0"/>
              <a:t> generation in which the number of chromosomes is n</a:t>
            </a:r>
          </a:p>
          <a:p>
            <a:r>
              <a:rPr lang="en-US" dirty="0"/>
              <a:t>begins with the spores and ends in the gametes (</a:t>
            </a:r>
            <a:r>
              <a:rPr lang="en-US" dirty="0" err="1"/>
              <a:t>antherozoid</a:t>
            </a:r>
            <a:r>
              <a:rPr lang="en-US" dirty="0"/>
              <a:t> and ovum)</a:t>
            </a:r>
            <a:endParaRPr lang="en-GB" dirty="0"/>
          </a:p>
          <a:p>
            <a:pPr>
              <a:buNone/>
            </a:pPr>
            <a:endParaRPr lang="en-GB" dirty="0"/>
          </a:p>
          <a:p>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normAutofit/>
          </a:bodyPr>
          <a:lstStyle/>
          <a:p>
            <a:pPr algn="just"/>
            <a:r>
              <a:rPr lang="en-US" dirty="0"/>
              <a:t>External water was required for reproduction</a:t>
            </a:r>
          </a:p>
          <a:p>
            <a:pPr algn="just"/>
            <a:r>
              <a:rPr lang="en-US" dirty="0"/>
              <a:t>During early stages of vascular plant evolution</a:t>
            </a:r>
          </a:p>
          <a:p>
            <a:pPr algn="just">
              <a:buFont typeface="Wingdings" pitchFamily="2" charset="2"/>
              <a:buChar char="ü"/>
            </a:pPr>
            <a:r>
              <a:rPr lang="en-US" dirty="0"/>
              <a:t>internal conducting tissues began to develop</a:t>
            </a:r>
          </a:p>
          <a:p>
            <a:pPr algn="just">
              <a:buFont typeface="Wingdings" pitchFamily="2" charset="2"/>
              <a:buChar char="ü"/>
            </a:pPr>
            <a:r>
              <a:rPr lang="en-US" dirty="0"/>
              <a:t> true leaves appeared</a:t>
            </a:r>
          </a:p>
          <a:p>
            <a:pPr algn="just">
              <a:buFont typeface="Wingdings" pitchFamily="2" charset="2"/>
              <a:buChar char="ü"/>
            </a:pPr>
            <a:r>
              <a:rPr lang="en-US" dirty="0"/>
              <a:t>and roots that function in absorption as well as in anchorage developed</a:t>
            </a:r>
          </a:p>
          <a:p>
            <a:pPr algn="just"/>
            <a:r>
              <a:rPr lang="en-US" dirty="0"/>
              <a:t>At the same time gametophytes became progressively smaller</a:t>
            </a:r>
            <a:endParaRPr lang="en-GB" dirty="0"/>
          </a:p>
          <a:p>
            <a:endParaRPr lang="en-GB"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CLASS </a:t>
            </a:r>
            <a:r>
              <a:rPr lang="en-US" dirty="0" err="1"/>
              <a:t>PTEROPSIDA</a:t>
            </a:r>
            <a:r>
              <a:rPr lang="en-US" dirty="0"/>
              <a:t> – The Ferns</a:t>
            </a:r>
            <a:br>
              <a:rPr lang="en-GB" dirty="0"/>
            </a:br>
            <a:endParaRPr lang="en-GB" dirty="0"/>
          </a:p>
        </p:txBody>
      </p:sp>
      <p:sp>
        <p:nvSpPr>
          <p:cNvPr id="3" name="Content Placeholder 2"/>
          <p:cNvSpPr>
            <a:spLocks noGrp="1"/>
          </p:cNvSpPr>
          <p:nvPr>
            <p:ph idx="1"/>
          </p:nvPr>
        </p:nvSpPr>
        <p:spPr/>
        <p:txBody>
          <a:bodyPr>
            <a:normAutofit/>
          </a:bodyPr>
          <a:lstStyle/>
          <a:p>
            <a:r>
              <a:rPr lang="en-US" dirty="0"/>
              <a:t>The </a:t>
            </a:r>
            <a:r>
              <a:rPr lang="en-US" dirty="0" err="1"/>
              <a:t>sporophyte</a:t>
            </a:r>
            <a:r>
              <a:rPr lang="en-US" dirty="0"/>
              <a:t> of the </a:t>
            </a:r>
            <a:r>
              <a:rPr lang="en-US" dirty="0" err="1"/>
              <a:t>Pteropsida</a:t>
            </a:r>
            <a:r>
              <a:rPr lang="en-US" dirty="0"/>
              <a:t> (the ferns)</a:t>
            </a:r>
          </a:p>
          <a:p>
            <a:pPr>
              <a:buNone/>
            </a:pPr>
            <a:r>
              <a:rPr lang="en-US" dirty="0"/>
              <a:t>    have </a:t>
            </a:r>
            <a:r>
              <a:rPr lang="en-US" dirty="0" err="1"/>
              <a:t>megaphylls</a:t>
            </a:r>
            <a:r>
              <a:rPr lang="en-US" dirty="0"/>
              <a:t>  (leaves with more than one vein and a leaf trace that is associated with a leaf gap) that are often large and much divided</a:t>
            </a:r>
          </a:p>
          <a:p>
            <a:r>
              <a:rPr lang="en-US" dirty="0"/>
              <a:t>Ferns are a group of highly developed cryptogams and are widely distributed all over the world</a:t>
            </a:r>
          </a:p>
          <a:p>
            <a:endParaRPr lang="en-GB"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PTEROPSIDA</a:t>
            </a:r>
            <a:r>
              <a:rPr lang="en-US" dirty="0"/>
              <a:t> – The Ferns Cont’d.</a:t>
            </a:r>
            <a:endParaRPr lang="en-GB" dirty="0"/>
          </a:p>
        </p:txBody>
      </p:sp>
      <p:sp>
        <p:nvSpPr>
          <p:cNvPr id="3" name="Content Placeholder 2"/>
          <p:cNvSpPr>
            <a:spLocks noGrp="1"/>
          </p:cNvSpPr>
          <p:nvPr>
            <p:ph idx="1"/>
          </p:nvPr>
        </p:nvSpPr>
        <p:spPr/>
        <p:txBody>
          <a:bodyPr/>
          <a:lstStyle/>
          <a:p>
            <a:r>
              <a:rPr lang="en-US" dirty="0"/>
              <a:t>They are shade and moisture loving plants</a:t>
            </a:r>
          </a:p>
          <a:p>
            <a:pPr>
              <a:buNone/>
            </a:pPr>
            <a:r>
              <a:rPr lang="en-US" dirty="0"/>
              <a:t>    and therefore grow abundantly in cool shady and moist places both in the hills and plains.</a:t>
            </a:r>
            <a:endParaRPr lang="en-GB" dirty="0"/>
          </a:p>
          <a:p>
            <a:r>
              <a:rPr lang="en-US" dirty="0"/>
              <a:t>Ferns are mostly perennial herbs with the stem often in the form of a rhizome by which they usually reproduce </a:t>
            </a:r>
            <a:r>
              <a:rPr lang="en-US" dirty="0" err="1"/>
              <a:t>vegetatively</a:t>
            </a:r>
            <a:r>
              <a:rPr lang="en-US" dirty="0"/>
              <a:t>.</a:t>
            </a:r>
          </a:p>
          <a:p>
            <a:endParaRPr lang="en-US" dirty="0"/>
          </a:p>
          <a:p>
            <a:endParaRPr lang="en-GB"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r>
              <a:rPr lang="en-US" dirty="0"/>
              <a:t>Structure and Form</a:t>
            </a:r>
            <a:br>
              <a:rPr lang="en-GB" dirty="0"/>
            </a:br>
            <a:endParaRPr lang="en-GB" dirty="0"/>
          </a:p>
        </p:txBody>
      </p:sp>
      <p:sp>
        <p:nvSpPr>
          <p:cNvPr id="3" name="Content Placeholder 2"/>
          <p:cNvSpPr>
            <a:spLocks noGrp="1"/>
          </p:cNvSpPr>
          <p:nvPr>
            <p:ph idx="1"/>
          </p:nvPr>
        </p:nvSpPr>
        <p:spPr/>
        <p:txBody>
          <a:bodyPr>
            <a:normAutofit/>
          </a:bodyPr>
          <a:lstStyle/>
          <a:p>
            <a:r>
              <a:rPr lang="en-US" dirty="0"/>
              <a:t>The roots are adventitious (fibrous) and usually grow in clusters from the rhizome.</a:t>
            </a:r>
          </a:p>
          <a:p>
            <a:r>
              <a:rPr lang="en-US" dirty="0"/>
              <a:t>The leaves are mostly </a:t>
            </a:r>
            <a:r>
              <a:rPr lang="en-US" b="1" dirty="0" err="1"/>
              <a:t>pinnately</a:t>
            </a:r>
            <a:r>
              <a:rPr lang="en-US" b="1" dirty="0"/>
              <a:t> compound</a:t>
            </a:r>
          </a:p>
          <a:p>
            <a:pPr>
              <a:buNone/>
            </a:pPr>
            <a:r>
              <a:rPr lang="en-US" dirty="0"/>
              <a:t>   and consist of two parts- the </a:t>
            </a:r>
            <a:r>
              <a:rPr lang="en-US" b="1" dirty="0"/>
              <a:t>frond</a:t>
            </a:r>
            <a:r>
              <a:rPr lang="en-US" dirty="0"/>
              <a:t> (leafy portion) and the </a:t>
            </a:r>
            <a:r>
              <a:rPr lang="en-US" b="1" dirty="0" err="1"/>
              <a:t>stipe</a:t>
            </a:r>
            <a:r>
              <a:rPr lang="en-US" dirty="0"/>
              <a:t> (stalk).</a:t>
            </a:r>
            <a:endParaRPr lang="en-GB"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Structure and Form Cont’d.</a:t>
            </a:r>
            <a:endParaRPr lang="en-GB" dirty="0"/>
          </a:p>
        </p:txBody>
      </p:sp>
      <p:sp>
        <p:nvSpPr>
          <p:cNvPr id="3" name="Content Placeholder 2"/>
          <p:cNvSpPr>
            <a:spLocks noGrp="1"/>
          </p:cNvSpPr>
          <p:nvPr>
            <p:ph idx="1"/>
          </p:nvPr>
        </p:nvSpPr>
        <p:spPr/>
        <p:txBody>
          <a:bodyPr>
            <a:normAutofit/>
          </a:bodyPr>
          <a:lstStyle/>
          <a:p>
            <a:r>
              <a:rPr lang="en-US" dirty="0"/>
              <a:t>Young fronds are </a:t>
            </a:r>
            <a:r>
              <a:rPr lang="en-US" b="1" dirty="0" err="1"/>
              <a:t>circinate</a:t>
            </a:r>
            <a:r>
              <a:rPr lang="en-US" dirty="0"/>
              <a:t> i.e. coiled inwards on the upper portion into </a:t>
            </a:r>
            <a:r>
              <a:rPr lang="en-US" b="1" dirty="0"/>
              <a:t>crosiers</a:t>
            </a:r>
            <a:r>
              <a:rPr lang="en-US" dirty="0"/>
              <a:t> or </a:t>
            </a:r>
            <a:r>
              <a:rPr lang="en-US" b="1" dirty="0"/>
              <a:t>fiddleheads.</a:t>
            </a:r>
          </a:p>
          <a:p>
            <a:r>
              <a:rPr lang="en-US" dirty="0"/>
              <a:t>The lateral leaflets borne by the axis or rachis are known as </a:t>
            </a:r>
            <a:r>
              <a:rPr lang="en-US" b="1" dirty="0" err="1"/>
              <a:t>pinnae</a:t>
            </a:r>
            <a:r>
              <a:rPr lang="en-US" dirty="0"/>
              <a:t> (sing. </a:t>
            </a:r>
            <a:r>
              <a:rPr lang="en-US" b="1" dirty="0" err="1"/>
              <a:t>pinna</a:t>
            </a:r>
            <a:r>
              <a:rPr lang="en-US" dirty="0"/>
              <a:t>)</a:t>
            </a:r>
          </a:p>
          <a:p>
            <a:r>
              <a:rPr lang="en-US" dirty="0"/>
              <a:t>Sometimes these are more or less deeply </a:t>
            </a:r>
            <a:r>
              <a:rPr lang="en-US" dirty="0" err="1"/>
              <a:t>pinnately</a:t>
            </a:r>
            <a:r>
              <a:rPr lang="en-US" dirty="0"/>
              <a:t> lobed and then each lobe is known as a </a:t>
            </a:r>
            <a:r>
              <a:rPr lang="en-US" b="1" dirty="0" err="1"/>
              <a:t>pinnule</a:t>
            </a:r>
            <a:endParaRPr lang="en-GB" b="1" dirty="0"/>
          </a:p>
          <a:p>
            <a:endParaRPr lang="en-GB"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and form Cont’d.</a:t>
            </a:r>
            <a:endParaRPr lang="en-GB" dirty="0"/>
          </a:p>
        </p:txBody>
      </p:sp>
      <p:sp>
        <p:nvSpPr>
          <p:cNvPr id="3" name="Content Placeholder 2"/>
          <p:cNvSpPr>
            <a:spLocks noGrp="1"/>
          </p:cNvSpPr>
          <p:nvPr>
            <p:ph idx="1"/>
          </p:nvPr>
        </p:nvSpPr>
        <p:spPr/>
        <p:txBody>
          <a:bodyPr/>
          <a:lstStyle/>
          <a:p>
            <a:r>
              <a:rPr lang="en-US" dirty="0"/>
              <a:t>The stem and the petiole are covered with many brownish scales known as </a:t>
            </a:r>
            <a:r>
              <a:rPr lang="en-US" b="1" dirty="0" err="1"/>
              <a:t>ramenta</a:t>
            </a:r>
            <a:endParaRPr lang="en-GB" b="1"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Mr. Apetorgbor\Desktop\new pictures\2017_10_12\p4.jpg"/>
          <p:cNvPicPr/>
          <p:nvPr/>
        </p:nvPicPr>
        <p:blipFill>
          <a:blip r:embed="rId2" cstate="print"/>
          <a:srcRect l="13597" t="3723" r="12162" b="49274"/>
          <a:stretch>
            <a:fillRect/>
          </a:stretch>
        </p:blipFill>
        <p:spPr bwMode="auto">
          <a:xfrm rot="16200000">
            <a:off x="1571604" y="-357214"/>
            <a:ext cx="5429288" cy="7572428"/>
          </a:xfrm>
          <a:prstGeom prst="rect">
            <a:avLst/>
          </a:prstGeom>
          <a:noFill/>
          <a:ln w="9525">
            <a:noFill/>
            <a:miter lim="800000"/>
            <a:headEnd/>
            <a:tailEnd/>
          </a:ln>
        </p:spPr>
      </p:pic>
      <p:sp>
        <p:nvSpPr>
          <p:cNvPr id="6" name="TextBox 5"/>
          <p:cNvSpPr txBox="1"/>
          <p:nvPr/>
        </p:nvSpPr>
        <p:spPr>
          <a:xfrm>
            <a:off x="3929058" y="500042"/>
            <a:ext cx="642942" cy="261610"/>
          </a:xfrm>
          <a:prstGeom prst="rect">
            <a:avLst/>
          </a:prstGeom>
          <a:noFill/>
        </p:spPr>
        <p:txBody>
          <a:bodyPr wrap="square" rtlCol="0">
            <a:spAutoFit/>
          </a:bodyPr>
          <a:lstStyle/>
          <a:p>
            <a:r>
              <a:rPr lang="en-GB" sz="1100" b="1" dirty="0" err="1"/>
              <a:t>Pinna</a:t>
            </a:r>
            <a:endParaRPr lang="en-GB" sz="1100" b="1" dirty="0"/>
          </a:p>
        </p:txBody>
      </p:sp>
      <p:sp>
        <p:nvSpPr>
          <p:cNvPr id="8" name="TextBox 7"/>
          <p:cNvSpPr txBox="1"/>
          <p:nvPr/>
        </p:nvSpPr>
        <p:spPr>
          <a:xfrm>
            <a:off x="7929586" y="2214554"/>
            <a:ext cx="1071538" cy="261610"/>
          </a:xfrm>
          <a:prstGeom prst="rect">
            <a:avLst/>
          </a:prstGeom>
          <a:noFill/>
        </p:spPr>
        <p:txBody>
          <a:bodyPr wrap="square" rtlCol="0">
            <a:spAutoFit/>
          </a:bodyPr>
          <a:lstStyle/>
          <a:p>
            <a:r>
              <a:rPr lang="en-GB" sz="1100" b="1" dirty="0"/>
              <a:t>Sporangium</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r. Apetorgbor\Documents\New folder\Picture1.jpg"/>
          <p:cNvPicPr>
            <a:picLocks noChangeAspect="1" noChangeArrowheads="1"/>
          </p:cNvPicPr>
          <p:nvPr/>
        </p:nvPicPr>
        <p:blipFill>
          <a:blip r:embed="rId2" cstate="print"/>
          <a:srcRect/>
          <a:stretch>
            <a:fillRect/>
          </a:stretch>
        </p:blipFill>
        <p:spPr bwMode="auto">
          <a:xfrm>
            <a:off x="1063625" y="885825"/>
            <a:ext cx="7016750" cy="5084763"/>
          </a:xfrm>
          <a:prstGeom prst="rect">
            <a:avLst/>
          </a:prstGeom>
          <a:noFill/>
        </p:spPr>
      </p:pic>
      <p:sp>
        <p:nvSpPr>
          <p:cNvPr id="6" name="TextBox 5"/>
          <p:cNvSpPr txBox="1"/>
          <p:nvPr/>
        </p:nvSpPr>
        <p:spPr>
          <a:xfrm>
            <a:off x="428596" y="785794"/>
            <a:ext cx="1214446" cy="369332"/>
          </a:xfrm>
          <a:prstGeom prst="rect">
            <a:avLst/>
          </a:prstGeom>
          <a:noFill/>
        </p:spPr>
        <p:txBody>
          <a:bodyPr wrap="square" rtlCol="0">
            <a:spAutoFit/>
          </a:bodyPr>
          <a:lstStyle/>
          <a:p>
            <a:pPr algn="ctr"/>
            <a:r>
              <a:rPr lang="en-GB" b="1" dirty="0"/>
              <a:t>Placenta</a:t>
            </a:r>
          </a:p>
        </p:txBody>
      </p:sp>
      <p:sp>
        <p:nvSpPr>
          <p:cNvPr id="7" name="TextBox 6"/>
          <p:cNvSpPr txBox="1"/>
          <p:nvPr/>
        </p:nvSpPr>
        <p:spPr>
          <a:xfrm>
            <a:off x="1000100" y="3500438"/>
            <a:ext cx="1071570" cy="369332"/>
          </a:xfrm>
          <a:prstGeom prst="rect">
            <a:avLst/>
          </a:prstGeom>
          <a:noFill/>
        </p:spPr>
        <p:txBody>
          <a:bodyPr wrap="square" rtlCol="0">
            <a:spAutoFit/>
          </a:bodyPr>
          <a:lstStyle/>
          <a:p>
            <a:r>
              <a:rPr lang="en-GB" b="1" dirty="0"/>
              <a:t>Annulus</a:t>
            </a:r>
          </a:p>
        </p:txBody>
      </p:sp>
      <p:sp>
        <p:nvSpPr>
          <p:cNvPr id="8" name="TextBox 7"/>
          <p:cNvSpPr txBox="1"/>
          <p:nvPr/>
        </p:nvSpPr>
        <p:spPr>
          <a:xfrm>
            <a:off x="285720" y="4429132"/>
            <a:ext cx="1000132" cy="369332"/>
          </a:xfrm>
          <a:prstGeom prst="rect">
            <a:avLst/>
          </a:prstGeom>
          <a:noFill/>
        </p:spPr>
        <p:txBody>
          <a:bodyPr wrap="square" rtlCol="0">
            <a:spAutoFit/>
          </a:bodyPr>
          <a:lstStyle/>
          <a:p>
            <a:pPr algn="ctr"/>
            <a:r>
              <a:rPr lang="en-GB" b="1" dirty="0" err="1"/>
              <a:t>Stonium</a:t>
            </a:r>
            <a:endParaRPr lang="en-GB" b="1" dirty="0"/>
          </a:p>
        </p:txBody>
      </p:sp>
      <p:sp>
        <p:nvSpPr>
          <p:cNvPr id="9" name="TextBox 8"/>
          <p:cNvSpPr txBox="1"/>
          <p:nvPr/>
        </p:nvSpPr>
        <p:spPr>
          <a:xfrm>
            <a:off x="571472" y="5000636"/>
            <a:ext cx="857256" cy="369332"/>
          </a:xfrm>
          <a:prstGeom prst="rect">
            <a:avLst/>
          </a:prstGeom>
          <a:noFill/>
        </p:spPr>
        <p:txBody>
          <a:bodyPr wrap="square" rtlCol="0">
            <a:spAutoFit/>
          </a:bodyPr>
          <a:lstStyle/>
          <a:p>
            <a:pPr algn="ctr"/>
            <a:r>
              <a:rPr lang="en-GB" b="1" dirty="0"/>
              <a:t>Stalk</a:t>
            </a:r>
          </a:p>
        </p:txBody>
      </p:sp>
      <p:sp>
        <p:nvSpPr>
          <p:cNvPr id="10" name="TextBox 9"/>
          <p:cNvSpPr txBox="1"/>
          <p:nvPr/>
        </p:nvSpPr>
        <p:spPr>
          <a:xfrm>
            <a:off x="1928794" y="6143644"/>
            <a:ext cx="5715040" cy="369332"/>
          </a:xfrm>
          <a:prstGeom prst="rect">
            <a:avLst/>
          </a:prstGeom>
          <a:noFill/>
        </p:spPr>
        <p:txBody>
          <a:bodyPr wrap="square" rtlCol="0">
            <a:spAutoFit/>
          </a:bodyPr>
          <a:lstStyle/>
          <a:p>
            <a:pPr algn="ctr"/>
            <a:r>
              <a:rPr lang="en-GB" b="1" dirty="0"/>
              <a:t>Stages in discharge of spores from sporangium</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10_12\p4.jpg"/>
          <p:cNvPicPr/>
          <p:nvPr/>
        </p:nvPicPr>
        <p:blipFill>
          <a:blip r:embed="rId2" cstate="print"/>
          <a:srcRect l="3849" t="61838" r="68462" b="12242"/>
          <a:stretch>
            <a:fillRect/>
          </a:stretch>
        </p:blipFill>
        <p:spPr bwMode="auto">
          <a:xfrm rot="16200000">
            <a:off x="2464580" y="464321"/>
            <a:ext cx="4000527" cy="5929355"/>
          </a:xfrm>
          <a:prstGeom prst="rect">
            <a:avLst/>
          </a:prstGeom>
          <a:noFill/>
          <a:ln w="9525">
            <a:noFill/>
            <a:miter lim="800000"/>
            <a:headEnd/>
            <a:tailEnd/>
          </a:ln>
        </p:spPr>
      </p:pic>
      <p:sp>
        <p:nvSpPr>
          <p:cNvPr id="5" name="TextBox 4"/>
          <p:cNvSpPr txBox="1"/>
          <p:nvPr/>
        </p:nvSpPr>
        <p:spPr>
          <a:xfrm>
            <a:off x="3571868" y="5857892"/>
            <a:ext cx="1214446" cy="369332"/>
          </a:xfrm>
          <a:prstGeom prst="rect">
            <a:avLst/>
          </a:prstGeom>
          <a:noFill/>
        </p:spPr>
        <p:txBody>
          <a:bodyPr wrap="square" rtlCol="0">
            <a:spAutoFit/>
          </a:bodyPr>
          <a:lstStyle/>
          <a:p>
            <a:pPr algn="ctr"/>
            <a:r>
              <a:rPr lang="en-GB" b="1" dirty="0" err="1"/>
              <a:t>Prothallus</a:t>
            </a:r>
            <a:endParaRPr lang="en-GB" b="1"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Life cycle</a:t>
            </a:r>
            <a:br>
              <a:rPr lang="en-GB" dirty="0"/>
            </a:br>
            <a:endParaRPr lang="en-GB" dirty="0"/>
          </a:p>
        </p:txBody>
      </p:sp>
      <p:sp>
        <p:nvSpPr>
          <p:cNvPr id="3" name="Content Placeholder 2"/>
          <p:cNvSpPr>
            <a:spLocks noGrp="1"/>
          </p:cNvSpPr>
          <p:nvPr>
            <p:ph idx="1"/>
          </p:nvPr>
        </p:nvSpPr>
        <p:spPr/>
        <p:txBody>
          <a:bodyPr/>
          <a:lstStyle/>
          <a:p>
            <a:r>
              <a:rPr lang="en-US" dirty="0"/>
              <a:t>The life cycle of a fern is completed in two stages - the </a:t>
            </a:r>
            <a:r>
              <a:rPr lang="en-US" b="1" dirty="0" err="1"/>
              <a:t>sporophytic</a:t>
            </a:r>
            <a:r>
              <a:rPr lang="en-US" b="1" dirty="0"/>
              <a:t> </a:t>
            </a:r>
            <a:r>
              <a:rPr lang="en-US" dirty="0"/>
              <a:t>and</a:t>
            </a:r>
            <a:r>
              <a:rPr lang="en-US" b="1" dirty="0"/>
              <a:t> </a:t>
            </a:r>
            <a:r>
              <a:rPr lang="en-US" b="1" dirty="0" err="1"/>
              <a:t>gametophytic</a:t>
            </a:r>
            <a:r>
              <a:rPr lang="en-US" b="1" dirty="0"/>
              <a:t>.</a:t>
            </a:r>
          </a:p>
          <a:p>
            <a:r>
              <a:rPr lang="en-US" dirty="0"/>
              <a:t>The fern plant is the </a:t>
            </a:r>
            <a:r>
              <a:rPr lang="en-US" dirty="0" err="1"/>
              <a:t>sporophyte</a:t>
            </a:r>
            <a:r>
              <a:rPr lang="en-US" dirty="0"/>
              <a:t> which is followed by another small green flat structure</a:t>
            </a:r>
          </a:p>
          <a:p>
            <a:pPr>
              <a:buNone/>
            </a:pPr>
            <a:r>
              <a:rPr lang="en-US" dirty="0"/>
              <a:t>    called the</a:t>
            </a:r>
            <a:r>
              <a:rPr lang="en-US" b="1" dirty="0"/>
              <a:t> </a:t>
            </a:r>
            <a:r>
              <a:rPr lang="en-US" b="1" dirty="0" err="1"/>
              <a:t>prothallus</a:t>
            </a:r>
            <a:r>
              <a:rPr lang="en-US" b="1" dirty="0"/>
              <a:t> - </a:t>
            </a:r>
            <a:r>
              <a:rPr lang="en-US" dirty="0"/>
              <a:t>the gametophyte.</a:t>
            </a:r>
            <a:endParaRPr lang="en-GB"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err="1"/>
              <a:t>Sporophyte</a:t>
            </a:r>
            <a:br>
              <a:rPr lang="en-GB" dirty="0"/>
            </a:br>
            <a:endParaRPr lang="en-GB" dirty="0"/>
          </a:p>
        </p:txBody>
      </p:sp>
      <p:sp>
        <p:nvSpPr>
          <p:cNvPr id="3" name="Content Placeholder 2"/>
          <p:cNvSpPr>
            <a:spLocks noGrp="1"/>
          </p:cNvSpPr>
          <p:nvPr>
            <p:ph idx="1"/>
          </p:nvPr>
        </p:nvSpPr>
        <p:spPr/>
        <p:txBody>
          <a:bodyPr>
            <a:normAutofit/>
          </a:bodyPr>
          <a:lstStyle/>
          <a:p>
            <a:r>
              <a:rPr lang="en-US" dirty="0"/>
              <a:t>The </a:t>
            </a:r>
            <a:r>
              <a:rPr lang="en-US" dirty="0" err="1"/>
              <a:t>sporophyte</a:t>
            </a:r>
            <a:r>
              <a:rPr lang="en-US" dirty="0"/>
              <a:t> bears spores and reproduces by the asexual method.</a:t>
            </a:r>
          </a:p>
          <a:p>
            <a:pPr>
              <a:buNone/>
            </a:pPr>
            <a:r>
              <a:rPr lang="en-US" b="1" dirty="0"/>
              <a:t>   Sporangia and spores:</a:t>
            </a:r>
            <a:endParaRPr lang="en-GB" b="1" dirty="0"/>
          </a:p>
          <a:p>
            <a:r>
              <a:rPr lang="en-US" dirty="0"/>
              <a:t>On the under surface of the fertile frond </a:t>
            </a:r>
          </a:p>
          <a:p>
            <a:pPr>
              <a:buNone/>
            </a:pPr>
            <a:r>
              <a:rPr lang="en-US" dirty="0"/>
              <a:t>     </a:t>
            </a:r>
            <a:r>
              <a:rPr lang="en-US" dirty="0" err="1"/>
              <a:t>ie</a:t>
            </a:r>
            <a:r>
              <a:rPr lang="en-US" dirty="0"/>
              <a:t>. the spore bearing leaf (</a:t>
            </a:r>
            <a:r>
              <a:rPr lang="en-US" b="1" dirty="0" err="1"/>
              <a:t>sporophyll</a:t>
            </a:r>
            <a:r>
              <a:rPr lang="en-US" dirty="0"/>
              <a:t>),</a:t>
            </a:r>
          </a:p>
          <a:p>
            <a:pPr>
              <a:buNone/>
            </a:pPr>
            <a:r>
              <a:rPr lang="en-US" dirty="0"/>
              <a:t>     a number of dark brown structures, pale green when young, may be seen.</a:t>
            </a:r>
            <a:endParaRPr lang="en-GB" dirty="0"/>
          </a:p>
          <a:p>
            <a:r>
              <a:rPr lang="en-US" dirty="0"/>
              <a:t>These are called </a:t>
            </a:r>
            <a:r>
              <a:rPr lang="en-US" b="1" dirty="0" err="1"/>
              <a:t>sori</a:t>
            </a:r>
            <a:r>
              <a:rPr lang="en-US" dirty="0"/>
              <a:t> (sing. </a:t>
            </a:r>
            <a:r>
              <a:rPr lang="en-US" b="1" dirty="0" err="1"/>
              <a:t>sorus</a:t>
            </a:r>
            <a:r>
              <a:rPr lang="en-US" dirty="0"/>
              <a:t>).</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lstStyle/>
          <a:p>
            <a:pPr algn="just">
              <a:buFont typeface="Wingdings" pitchFamily="2" charset="2"/>
              <a:buChar char="ü"/>
            </a:pPr>
            <a:r>
              <a:rPr lang="en-US" dirty="0"/>
              <a:t> more dependent on and were protected by the proportionally larger sporophytes</a:t>
            </a:r>
          </a:p>
          <a:p>
            <a:pPr algn="just"/>
            <a:r>
              <a:rPr lang="en-US" dirty="0"/>
              <a:t>The primitive vascular plants had internal conducting tissues</a:t>
            </a:r>
          </a:p>
          <a:p>
            <a:pPr algn="just"/>
            <a:r>
              <a:rPr lang="en-US" dirty="0"/>
              <a:t>but did not produce seeds</a:t>
            </a:r>
            <a:endParaRPr lang="en-GB" dirty="0"/>
          </a:p>
          <a:p>
            <a:endParaRPr lang="en-GB"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p:txBody>
          <a:bodyPr>
            <a:normAutofit/>
          </a:bodyPr>
          <a:lstStyle/>
          <a:p>
            <a:r>
              <a:rPr lang="en-US" dirty="0"/>
              <a:t>In </a:t>
            </a:r>
            <a:r>
              <a:rPr lang="en-US" i="1" dirty="0" err="1"/>
              <a:t>Dryopteris</a:t>
            </a:r>
            <a:r>
              <a:rPr lang="en-US" dirty="0"/>
              <a:t>, </a:t>
            </a:r>
            <a:r>
              <a:rPr lang="en-US" i="1" dirty="0" err="1"/>
              <a:t>Polystrichum</a:t>
            </a:r>
            <a:r>
              <a:rPr lang="en-US" dirty="0"/>
              <a:t>, </a:t>
            </a:r>
            <a:r>
              <a:rPr lang="en-US" i="1" dirty="0" err="1"/>
              <a:t>Nephrodium</a:t>
            </a:r>
            <a:r>
              <a:rPr lang="en-US" i="1" dirty="0"/>
              <a:t>,</a:t>
            </a:r>
            <a:r>
              <a:rPr lang="en-US" dirty="0"/>
              <a:t> etc. the </a:t>
            </a:r>
            <a:r>
              <a:rPr lang="en-US" dirty="0" err="1"/>
              <a:t>sori</a:t>
            </a:r>
            <a:r>
              <a:rPr lang="en-US" dirty="0"/>
              <a:t> develop in the veins on the under surface of the </a:t>
            </a:r>
            <a:r>
              <a:rPr lang="en-US" b="1" dirty="0" err="1"/>
              <a:t>sporophyll</a:t>
            </a:r>
            <a:r>
              <a:rPr lang="en-US" dirty="0"/>
              <a:t> and are arranged in two rows on each leaflet or </a:t>
            </a:r>
            <a:r>
              <a:rPr lang="en-US" b="1" dirty="0" err="1"/>
              <a:t>pinna</a:t>
            </a:r>
            <a:r>
              <a:rPr lang="en-US" b="1" dirty="0"/>
              <a:t>.</a:t>
            </a:r>
          </a:p>
          <a:p>
            <a:r>
              <a:rPr lang="en-US" dirty="0"/>
              <a:t>Each </a:t>
            </a:r>
            <a:r>
              <a:rPr lang="en-US" dirty="0" err="1"/>
              <a:t>sorus</a:t>
            </a:r>
            <a:r>
              <a:rPr lang="en-US" dirty="0"/>
              <a:t> consists of several sporangia which are covered over and protected by a kidney- shaped or rounded shield called </a:t>
            </a:r>
            <a:r>
              <a:rPr lang="en-US" b="1" dirty="0" err="1"/>
              <a:t>indusium</a:t>
            </a:r>
            <a:r>
              <a:rPr lang="en-US" b="1" dirty="0"/>
              <a:t>.</a:t>
            </a:r>
          </a:p>
          <a:p>
            <a:endParaRPr lang="en-GB"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p:txBody>
          <a:bodyPr/>
          <a:lstStyle/>
          <a:p>
            <a:r>
              <a:rPr lang="en-US" dirty="0"/>
              <a:t>The sporangia and the </a:t>
            </a:r>
            <a:r>
              <a:rPr lang="en-US" dirty="0" err="1"/>
              <a:t>indusium</a:t>
            </a:r>
            <a:r>
              <a:rPr lang="en-US" dirty="0"/>
              <a:t> develop from an outgrowth or </a:t>
            </a:r>
            <a:r>
              <a:rPr lang="en-US" b="1" dirty="0"/>
              <a:t>placenta</a:t>
            </a:r>
            <a:r>
              <a:rPr lang="en-US" dirty="0"/>
              <a:t> of the leaf.</a:t>
            </a:r>
            <a:endParaRPr lang="en-GB" dirty="0"/>
          </a:p>
          <a:p>
            <a:r>
              <a:rPr lang="en-US" dirty="0"/>
              <a:t>In </a:t>
            </a:r>
            <a:r>
              <a:rPr lang="en-US" i="1" dirty="0" err="1"/>
              <a:t>Pteris</a:t>
            </a:r>
            <a:r>
              <a:rPr lang="en-US" i="1" dirty="0"/>
              <a:t>,</a:t>
            </a:r>
            <a:r>
              <a:rPr lang="en-US" dirty="0"/>
              <a:t> the </a:t>
            </a:r>
            <a:r>
              <a:rPr lang="en-US" dirty="0" err="1"/>
              <a:t>sori</a:t>
            </a:r>
            <a:r>
              <a:rPr lang="en-US" dirty="0"/>
              <a:t> are marginal, linear and continuous.</a:t>
            </a:r>
          </a:p>
          <a:p>
            <a:r>
              <a:rPr lang="en-US" dirty="0"/>
              <a:t>There is a thin membranous, scaly </a:t>
            </a:r>
            <a:r>
              <a:rPr lang="en-US" dirty="0" err="1"/>
              <a:t>indusium</a:t>
            </a:r>
            <a:r>
              <a:rPr lang="en-US" dirty="0"/>
              <a:t> on the inner side of the </a:t>
            </a:r>
            <a:r>
              <a:rPr lang="en-US" dirty="0" err="1"/>
              <a:t>sori</a:t>
            </a:r>
            <a:r>
              <a:rPr lang="en-US" dirty="0"/>
              <a:t>.</a:t>
            </a:r>
            <a:endParaRPr lang="en-GB"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96908"/>
          </a:xfrm>
        </p:spPr>
        <p:txBody>
          <a:bodyPr>
            <a:normAutofit fontScale="90000"/>
          </a:bodyPr>
          <a:lstStyle/>
          <a:p>
            <a:br>
              <a:rPr lang="en-US" b="1" dirty="0"/>
            </a:br>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a:xfrm>
            <a:off x="457200" y="1357298"/>
            <a:ext cx="8401080" cy="5143536"/>
          </a:xfrm>
        </p:spPr>
        <p:txBody>
          <a:bodyPr>
            <a:normAutofit lnSpcReduction="10000"/>
          </a:bodyPr>
          <a:lstStyle/>
          <a:p>
            <a:r>
              <a:rPr lang="en-US" dirty="0"/>
              <a:t>However, the </a:t>
            </a:r>
            <a:r>
              <a:rPr lang="en-US" dirty="0" err="1"/>
              <a:t>reflexed</a:t>
            </a:r>
            <a:r>
              <a:rPr lang="en-US" dirty="0"/>
              <a:t> margin of the </a:t>
            </a:r>
            <a:r>
              <a:rPr lang="en-US" dirty="0" err="1"/>
              <a:t>pinna</a:t>
            </a:r>
            <a:r>
              <a:rPr lang="en-US" dirty="0"/>
              <a:t> forms a </a:t>
            </a:r>
            <a:r>
              <a:rPr lang="en-US" dirty="0" err="1"/>
              <a:t>continous</a:t>
            </a:r>
            <a:r>
              <a:rPr lang="en-US" dirty="0"/>
              <a:t> overlapping </a:t>
            </a:r>
            <a:r>
              <a:rPr lang="en-US" dirty="0" err="1"/>
              <a:t>indusium</a:t>
            </a:r>
            <a:r>
              <a:rPr lang="en-US" dirty="0"/>
              <a:t> (formed by the </a:t>
            </a:r>
            <a:r>
              <a:rPr lang="en-US" dirty="0" err="1"/>
              <a:t>inrolled</a:t>
            </a:r>
            <a:r>
              <a:rPr lang="en-US" dirty="0"/>
              <a:t> margin of the leaf) called the </a:t>
            </a:r>
            <a:r>
              <a:rPr lang="en-US" b="1" dirty="0"/>
              <a:t>false </a:t>
            </a:r>
            <a:r>
              <a:rPr lang="en-US" b="1" dirty="0" err="1"/>
              <a:t>indusium</a:t>
            </a:r>
            <a:r>
              <a:rPr lang="en-US" b="1" dirty="0"/>
              <a:t>, </a:t>
            </a:r>
            <a:r>
              <a:rPr lang="en-US" dirty="0"/>
              <a:t>which covers the </a:t>
            </a:r>
            <a:r>
              <a:rPr lang="en-US" dirty="0" err="1"/>
              <a:t>sori</a:t>
            </a:r>
            <a:r>
              <a:rPr lang="en-US" dirty="0"/>
              <a:t>.</a:t>
            </a:r>
          </a:p>
          <a:p>
            <a:r>
              <a:rPr lang="en-US" dirty="0"/>
              <a:t>The </a:t>
            </a:r>
            <a:r>
              <a:rPr lang="en-US" dirty="0" err="1"/>
              <a:t>indusium</a:t>
            </a:r>
            <a:r>
              <a:rPr lang="en-US" dirty="0"/>
              <a:t> may be of other types.</a:t>
            </a:r>
          </a:p>
          <a:p>
            <a:r>
              <a:rPr lang="en-US" dirty="0"/>
              <a:t> For example, in </a:t>
            </a:r>
            <a:r>
              <a:rPr lang="en-US" i="1" dirty="0" err="1"/>
              <a:t>Adiantum</a:t>
            </a:r>
            <a:r>
              <a:rPr lang="en-US" dirty="0"/>
              <a:t> the </a:t>
            </a:r>
            <a:r>
              <a:rPr lang="en-US" dirty="0" err="1"/>
              <a:t>sori</a:t>
            </a:r>
            <a:r>
              <a:rPr lang="en-US" dirty="0"/>
              <a:t> are distinct and separate on the margin of the </a:t>
            </a:r>
            <a:r>
              <a:rPr lang="en-US" dirty="0" err="1"/>
              <a:t>pinna</a:t>
            </a:r>
            <a:r>
              <a:rPr lang="en-US" dirty="0"/>
              <a:t>, usually in rounded groups, each covered by a </a:t>
            </a:r>
            <a:r>
              <a:rPr lang="en-US" b="1" dirty="0"/>
              <a:t>false </a:t>
            </a:r>
            <a:r>
              <a:rPr lang="en-US" b="1" dirty="0" err="1"/>
              <a:t>indusium</a:t>
            </a:r>
            <a:r>
              <a:rPr lang="en-US" b="1" dirty="0"/>
              <a:t>.</a:t>
            </a:r>
            <a:endParaRPr lang="en-GB" b="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p:txBody>
          <a:bodyPr/>
          <a:lstStyle/>
          <a:p>
            <a:r>
              <a:rPr lang="en-US" dirty="0"/>
              <a:t>In </a:t>
            </a:r>
            <a:r>
              <a:rPr lang="en-US" i="1" dirty="0" err="1"/>
              <a:t>Cyathium</a:t>
            </a:r>
            <a:r>
              <a:rPr lang="en-US" dirty="0"/>
              <a:t> the </a:t>
            </a:r>
            <a:r>
              <a:rPr lang="en-US" dirty="0" err="1"/>
              <a:t>indusium</a:t>
            </a:r>
            <a:r>
              <a:rPr lang="en-US" dirty="0"/>
              <a:t> is cup-shaped while it is curved or shaped like a horse-shoe in  </a:t>
            </a:r>
            <a:r>
              <a:rPr lang="en-US" i="1" dirty="0" err="1"/>
              <a:t>Asplenium</a:t>
            </a:r>
            <a:r>
              <a:rPr lang="en-US" i="1" dirty="0"/>
              <a:t>.</a:t>
            </a:r>
          </a:p>
          <a:p>
            <a:r>
              <a:rPr lang="en-US" dirty="0"/>
              <a:t>The </a:t>
            </a:r>
            <a:r>
              <a:rPr lang="en-US" dirty="0" err="1"/>
              <a:t>indusium</a:t>
            </a:r>
            <a:r>
              <a:rPr lang="en-US" dirty="0"/>
              <a:t> may also be absent as in </a:t>
            </a:r>
            <a:r>
              <a:rPr lang="en-US" i="1" dirty="0" err="1"/>
              <a:t>Polytrichum</a:t>
            </a:r>
            <a:r>
              <a:rPr lang="en-US" dirty="0"/>
              <a:t> and </a:t>
            </a:r>
            <a:r>
              <a:rPr lang="en-US" i="1" dirty="0" err="1"/>
              <a:t>Gleichenia</a:t>
            </a:r>
            <a:r>
              <a:rPr lang="en-US" i="1" dirty="0"/>
              <a:t>.</a:t>
            </a:r>
          </a:p>
          <a:p>
            <a:r>
              <a:rPr lang="en-US" dirty="0"/>
              <a:t>The </a:t>
            </a:r>
            <a:r>
              <a:rPr lang="en-US" dirty="0" err="1"/>
              <a:t>indusium</a:t>
            </a:r>
            <a:r>
              <a:rPr lang="en-US" dirty="0"/>
              <a:t> is an important feature often used in the classification of ferns.</a:t>
            </a:r>
            <a:endParaRPr lang="en-GB" dirty="0"/>
          </a:p>
          <a:p>
            <a:endParaRPr lang="en-GB"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96908"/>
          </a:xfrm>
        </p:spPr>
        <p:txBody>
          <a:bodyPr>
            <a:normAutofit fontScale="90000"/>
          </a:bodyPr>
          <a:lstStyle/>
          <a:p>
            <a:br>
              <a:rPr lang="en-US" b="1" dirty="0"/>
            </a:br>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a:xfrm>
            <a:off x="457200" y="1357298"/>
            <a:ext cx="8329642" cy="4929222"/>
          </a:xfrm>
        </p:spPr>
        <p:txBody>
          <a:bodyPr>
            <a:normAutofit lnSpcReduction="10000"/>
          </a:bodyPr>
          <a:lstStyle/>
          <a:p>
            <a:r>
              <a:rPr lang="en-US" dirty="0"/>
              <a:t>Each sporangium consists of a long slender, </a:t>
            </a:r>
            <a:r>
              <a:rPr lang="en-US" dirty="0" err="1"/>
              <a:t>multicellular</a:t>
            </a:r>
            <a:r>
              <a:rPr lang="en-US" dirty="0"/>
              <a:t> stalk and a capsule which is biconvex.</a:t>
            </a:r>
          </a:p>
          <a:p>
            <a:r>
              <a:rPr lang="en-US" dirty="0"/>
              <a:t>Inside the capsule lies a mass of very small grains - the </a:t>
            </a:r>
            <a:r>
              <a:rPr lang="en-US" b="1" dirty="0"/>
              <a:t>spores.</a:t>
            </a:r>
          </a:p>
          <a:p>
            <a:r>
              <a:rPr lang="en-US" dirty="0"/>
              <a:t>The capsule initially contains </a:t>
            </a:r>
            <a:r>
              <a:rPr lang="en-US" b="1" dirty="0"/>
              <a:t>16 spore mother cells.</a:t>
            </a:r>
          </a:p>
          <a:p>
            <a:r>
              <a:rPr lang="en-US" dirty="0"/>
              <a:t>These undergo </a:t>
            </a:r>
            <a:r>
              <a:rPr lang="en-US" b="1" dirty="0"/>
              <a:t>reduction division </a:t>
            </a:r>
            <a:r>
              <a:rPr lang="en-US" dirty="0"/>
              <a:t>into 32 daughter cells which then divide </a:t>
            </a:r>
            <a:r>
              <a:rPr lang="en-US" b="1" dirty="0" err="1"/>
              <a:t>mitotically</a:t>
            </a:r>
            <a:r>
              <a:rPr lang="en-US" b="1" dirty="0"/>
              <a:t> </a:t>
            </a:r>
            <a:r>
              <a:rPr lang="en-US" dirty="0"/>
              <a:t>forming 64 spores</a:t>
            </a:r>
          </a:p>
          <a:p>
            <a:endParaRPr lang="en-GB" b="1"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p:txBody>
          <a:bodyPr>
            <a:normAutofit/>
          </a:bodyPr>
          <a:lstStyle/>
          <a:p>
            <a:r>
              <a:rPr lang="en-US" dirty="0"/>
              <a:t>The wall of the capsule consists of a single layer of thin-walled cells with a specially thickened and cutinized band or ring running round the margin of the capsule.</a:t>
            </a:r>
          </a:p>
          <a:p>
            <a:r>
              <a:rPr lang="en-US" dirty="0"/>
              <a:t>The ring which is incomplete and thin-walled on one side is called the </a:t>
            </a:r>
            <a:r>
              <a:rPr lang="en-US" b="1" dirty="0"/>
              <a:t>annulus </a:t>
            </a:r>
            <a:r>
              <a:rPr lang="en-US" dirty="0"/>
              <a:t>and its </a:t>
            </a:r>
            <a:r>
              <a:rPr lang="en-US" dirty="0" err="1"/>
              <a:t>unthickened</a:t>
            </a:r>
            <a:r>
              <a:rPr lang="en-US" dirty="0"/>
              <a:t> portion is the</a:t>
            </a:r>
            <a:r>
              <a:rPr lang="en-US" b="1" dirty="0"/>
              <a:t> </a:t>
            </a:r>
            <a:r>
              <a:rPr lang="en-US" b="1" dirty="0" err="1"/>
              <a:t>stomium</a:t>
            </a:r>
            <a:r>
              <a:rPr lang="en-US" b="1" dirty="0"/>
              <a:t>.</a:t>
            </a:r>
          </a:p>
          <a:p>
            <a:endParaRPr lang="en-GB" b="1"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a:t>
            </a:r>
            <a:r>
              <a:rPr lang="en-US" dirty="0"/>
              <a:t>Cont’d.</a:t>
            </a:r>
            <a:endParaRPr lang="en-GB" dirty="0"/>
          </a:p>
        </p:txBody>
      </p:sp>
      <p:sp>
        <p:nvSpPr>
          <p:cNvPr id="3" name="Content Placeholder 2"/>
          <p:cNvSpPr>
            <a:spLocks noGrp="1"/>
          </p:cNvSpPr>
          <p:nvPr>
            <p:ph idx="1"/>
          </p:nvPr>
        </p:nvSpPr>
        <p:spPr/>
        <p:txBody>
          <a:bodyPr>
            <a:normAutofit/>
          </a:bodyPr>
          <a:lstStyle/>
          <a:p>
            <a:r>
              <a:rPr lang="en-US" dirty="0"/>
              <a:t>When the spores mature they grow in size,</a:t>
            </a:r>
          </a:p>
          <a:p>
            <a:pPr>
              <a:buNone/>
            </a:pPr>
            <a:r>
              <a:rPr lang="en-US" dirty="0"/>
              <a:t>    and under dry conditions the capsule bursts, the annulus bends back, exposing the spores, then suddenly returns to its original position,</a:t>
            </a:r>
          </a:p>
          <a:p>
            <a:pPr>
              <a:buNone/>
            </a:pPr>
            <a:r>
              <a:rPr lang="en-US" dirty="0"/>
              <a:t>   thus ejecting (catapulting) the spores with a jerk.</a:t>
            </a:r>
          </a:p>
          <a:p>
            <a:r>
              <a:rPr lang="en-US" dirty="0"/>
              <a:t>The fern plant is </a:t>
            </a:r>
            <a:r>
              <a:rPr lang="en-US" b="1" dirty="0" err="1"/>
              <a:t>homosporous</a:t>
            </a:r>
            <a:r>
              <a:rPr lang="en-US" b="1" dirty="0"/>
              <a:t>.</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Gametophyte</a:t>
            </a:r>
            <a:br>
              <a:rPr lang="en-GB" dirty="0"/>
            </a:br>
            <a:endParaRPr lang="en-GB" dirty="0"/>
          </a:p>
        </p:txBody>
      </p:sp>
      <p:sp>
        <p:nvSpPr>
          <p:cNvPr id="3" name="Content Placeholder 2"/>
          <p:cNvSpPr>
            <a:spLocks noGrp="1"/>
          </p:cNvSpPr>
          <p:nvPr>
            <p:ph idx="1"/>
          </p:nvPr>
        </p:nvSpPr>
        <p:spPr/>
        <p:txBody>
          <a:bodyPr/>
          <a:lstStyle/>
          <a:p>
            <a:r>
              <a:rPr lang="en-US" dirty="0"/>
              <a:t>The </a:t>
            </a:r>
            <a:r>
              <a:rPr lang="en-US" dirty="0" err="1"/>
              <a:t>prothallus</a:t>
            </a:r>
            <a:r>
              <a:rPr lang="en-US" dirty="0"/>
              <a:t> is the gametophyte.</a:t>
            </a:r>
          </a:p>
          <a:p>
            <a:r>
              <a:rPr lang="en-US" dirty="0"/>
              <a:t>The spore germinates under </a:t>
            </a:r>
            <a:r>
              <a:rPr lang="en-US" dirty="0" err="1"/>
              <a:t>favourable</a:t>
            </a:r>
            <a:r>
              <a:rPr lang="en-US" dirty="0"/>
              <a:t> conditions of temperature and moisture.</a:t>
            </a:r>
          </a:p>
          <a:p>
            <a:r>
              <a:rPr lang="en-US" dirty="0"/>
              <a:t>At first it gives rise to a short, green filament (germ tube) resembling an alga or moss </a:t>
            </a:r>
            <a:r>
              <a:rPr lang="en-US" dirty="0" err="1"/>
              <a:t>protonema</a:t>
            </a:r>
            <a:r>
              <a:rPr lang="en-US" dirty="0"/>
              <a:t>.</a:t>
            </a:r>
          </a:p>
          <a:p>
            <a:r>
              <a:rPr lang="en-US" dirty="0"/>
              <a:t>By further division of cells later, it produces a small, green, flat, heart-shaped body.</a:t>
            </a:r>
            <a:endParaRPr lang="en-GB"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Gametophyte </a:t>
            </a:r>
            <a:r>
              <a:rPr lang="en-US" dirty="0"/>
              <a:t>Cont’d.</a:t>
            </a:r>
            <a:r>
              <a:rPr lang="en-GB" b="1" dirty="0"/>
              <a:t> </a:t>
            </a:r>
          </a:p>
        </p:txBody>
      </p:sp>
      <p:sp>
        <p:nvSpPr>
          <p:cNvPr id="3" name="Content Placeholder 2"/>
          <p:cNvSpPr>
            <a:spLocks noGrp="1"/>
          </p:cNvSpPr>
          <p:nvPr>
            <p:ph idx="1"/>
          </p:nvPr>
        </p:nvSpPr>
        <p:spPr/>
        <p:txBody>
          <a:bodyPr/>
          <a:lstStyle/>
          <a:p>
            <a:r>
              <a:rPr lang="en-US" dirty="0"/>
              <a:t>This is known as the </a:t>
            </a:r>
            <a:r>
              <a:rPr lang="en-US" b="1" dirty="0" err="1"/>
              <a:t>prothallus</a:t>
            </a:r>
            <a:r>
              <a:rPr lang="en-US" b="1" dirty="0"/>
              <a:t>.</a:t>
            </a:r>
          </a:p>
          <a:p>
            <a:r>
              <a:rPr lang="en-US" dirty="0"/>
              <a:t>Its margin is very thin and single-layered.</a:t>
            </a:r>
          </a:p>
          <a:p>
            <a:r>
              <a:rPr lang="en-US" dirty="0"/>
              <a:t>Unicellular, hairy processes, called </a:t>
            </a:r>
            <a:r>
              <a:rPr lang="en-US" b="1" dirty="0"/>
              <a:t>rhizoids,</a:t>
            </a:r>
          </a:p>
          <a:p>
            <a:pPr>
              <a:buNone/>
            </a:pPr>
            <a:r>
              <a:rPr lang="en-US" dirty="0"/>
              <a:t>   come out from the undersurface of the </a:t>
            </a:r>
            <a:r>
              <a:rPr lang="en-US" dirty="0" err="1"/>
              <a:t>prothallus</a:t>
            </a:r>
            <a:r>
              <a:rPr lang="en-US" dirty="0"/>
              <a:t>.</a:t>
            </a:r>
          </a:p>
          <a:p>
            <a:r>
              <a:rPr lang="en-US" dirty="0"/>
              <a:t>These fix the </a:t>
            </a:r>
            <a:r>
              <a:rPr lang="en-US" dirty="0" err="1"/>
              <a:t>prothallus</a:t>
            </a:r>
            <a:r>
              <a:rPr lang="en-US" dirty="0"/>
              <a:t> to the soil, and absorb mineral salts.</a:t>
            </a:r>
            <a:endParaRPr lang="en-GB"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Gametophyte</a:t>
            </a:r>
            <a:r>
              <a:rPr lang="en-GB" b="1" dirty="0"/>
              <a:t> </a:t>
            </a:r>
            <a:r>
              <a:rPr lang="en-US" dirty="0"/>
              <a:t>Cont’d.</a:t>
            </a:r>
            <a:endParaRPr lang="en-GB" dirty="0"/>
          </a:p>
        </p:txBody>
      </p:sp>
      <p:sp>
        <p:nvSpPr>
          <p:cNvPr id="3" name="Content Placeholder 2"/>
          <p:cNvSpPr>
            <a:spLocks noGrp="1"/>
          </p:cNvSpPr>
          <p:nvPr>
            <p:ph idx="1"/>
          </p:nvPr>
        </p:nvSpPr>
        <p:spPr/>
        <p:txBody>
          <a:bodyPr/>
          <a:lstStyle/>
          <a:p>
            <a:r>
              <a:rPr lang="en-US" dirty="0"/>
              <a:t>Highly specialized </a:t>
            </a:r>
            <a:r>
              <a:rPr lang="en-US" b="1" dirty="0"/>
              <a:t>antheridia</a:t>
            </a:r>
            <a:r>
              <a:rPr lang="en-US" dirty="0"/>
              <a:t> and </a:t>
            </a:r>
            <a:r>
              <a:rPr lang="en-US" b="1" dirty="0"/>
              <a:t>archegonia </a:t>
            </a:r>
            <a:r>
              <a:rPr lang="en-US" dirty="0"/>
              <a:t>are produced on the undersurface of the </a:t>
            </a:r>
            <a:r>
              <a:rPr lang="en-US" dirty="0" err="1"/>
              <a:t>prothallus</a:t>
            </a:r>
            <a:r>
              <a:rPr lang="en-US" dirty="0"/>
              <a:t> for reproduction.</a:t>
            </a:r>
          </a:p>
          <a:p>
            <a:r>
              <a:rPr lang="en-US" dirty="0"/>
              <a:t>The antheridia develop amongst the rhizoids and the archegonia develop near the groove.</a:t>
            </a:r>
          </a:p>
          <a:p>
            <a:r>
              <a:rPr lang="en-US" dirty="0"/>
              <a:t>The </a:t>
            </a:r>
            <a:r>
              <a:rPr lang="en-US" dirty="0" err="1"/>
              <a:t>antheridium</a:t>
            </a:r>
            <a:r>
              <a:rPr lang="en-US" dirty="0"/>
              <a:t> contains a number of </a:t>
            </a:r>
            <a:r>
              <a:rPr lang="en-US" dirty="0" err="1"/>
              <a:t>antherizoid</a:t>
            </a:r>
            <a:r>
              <a:rPr lang="en-US" dirty="0"/>
              <a:t> mother cells each of which develops into a single </a:t>
            </a:r>
            <a:r>
              <a:rPr lang="en-US" dirty="0" err="1"/>
              <a:t>antherozoid</a:t>
            </a:r>
            <a:r>
              <a:rPr lang="en-US" dirty="0"/>
              <a:t>.</a:t>
            </a: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FOSSILS AND THEIR FORMATION</a:t>
            </a:r>
            <a:br>
              <a:rPr lang="en-GB" dirty="0"/>
            </a:br>
            <a:endParaRPr lang="en-GB" dirty="0"/>
          </a:p>
        </p:txBody>
      </p:sp>
      <p:sp>
        <p:nvSpPr>
          <p:cNvPr id="3" name="Content Placeholder 2"/>
          <p:cNvSpPr>
            <a:spLocks noGrp="1"/>
          </p:cNvSpPr>
          <p:nvPr>
            <p:ph idx="1"/>
          </p:nvPr>
        </p:nvSpPr>
        <p:spPr/>
        <p:txBody>
          <a:bodyPr/>
          <a:lstStyle/>
          <a:p>
            <a:pPr algn="just"/>
            <a:r>
              <a:rPr lang="en-US" dirty="0"/>
              <a:t>A </a:t>
            </a:r>
            <a:r>
              <a:rPr lang="en-US" b="1" dirty="0"/>
              <a:t>fossil</a:t>
            </a:r>
            <a:r>
              <a:rPr lang="en-US" dirty="0"/>
              <a:t> is any relic or trace of past life (plant or animal) preserved in the earth’s crust during the different ages and periods of its formation</a:t>
            </a:r>
          </a:p>
          <a:p>
            <a:pPr algn="just"/>
            <a:r>
              <a:rPr lang="en-US" b="1" dirty="0" err="1"/>
              <a:t>Palaeobotany</a:t>
            </a:r>
            <a:r>
              <a:rPr lang="en-US" dirty="0"/>
              <a:t> deals with the study of fossil plants preserved in the rocks of various geologic periods</a:t>
            </a:r>
            <a:endParaRPr lang="en-GB"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Gametophyte </a:t>
            </a:r>
            <a:r>
              <a:rPr lang="en-US" dirty="0"/>
              <a:t>Cont’d.</a:t>
            </a:r>
            <a:r>
              <a:rPr lang="en-GB" b="1" dirty="0"/>
              <a:t> </a:t>
            </a:r>
            <a:endParaRPr lang="en-GB" dirty="0"/>
          </a:p>
        </p:txBody>
      </p:sp>
      <p:sp>
        <p:nvSpPr>
          <p:cNvPr id="3" name="Content Placeholder 2"/>
          <p:cNvSpPr>
            <a:spLocks noGrp="1"/>
          </p:cNvSpPr>
          <p:nvPr>
            <p:ph idx="1"/>
          </p:nvPr>
        </p:nvSpPr>
        <p:spPr/>
        <p:txBody>
          <a:bodyPr/>
          <a:lstStyle/>
          <a:p>
            <a:r>
              <a:rPr lang="en-US" dirty="0"/>
              <a:t>The </a:t>
            </a:r>
            <a:r>
              <a:rPr lang="en-US" dirty="0" err="1"/>
              <a:t>antherozoid</a:t>
            </a:r>
            <a:r>
              <a:rPr lang="en-US" dirty="0"/>
              <a:t> is comparatively large, </a:t>
            </a:r>
            <a:r>
              <a:rPr lang="en-US" dirty="0" err="1"/>
              <a:t>spirirally</a:t>
            </a:r>
            <a:r>
              <a:rPr lang="en-US" dirty="0"/>
              <a:t> coiled and </a:t>
            </a:r>
            <a:r>
              <a:rPr lang="en-US" dirty="0" err="1"/>
              <a:t>multicilliate</a:t>
            </a:r>
            <a:r>
              <a:rPr lang="en-US" dirty="0"/>
              <a:t>.</a:t>
            </a:r>
          </a:p>
          <a:p>
            <a:r>
              <a:rPr lang="en-US" dirty="0"/>
              <a:t>The </a:t>
            </a:r>
            <a:r>
              <a:rPr lang="en-US" dirty="0" err="1"/>
              <a:t>venter</a:t>
            </a:r>
            <a:r>
              <a:rPr lang="en-US" dirty="0"/>
              <a:t> of the </a:t>
            </a:r>
            <a:r>
              <a:rPr lang="en-US" dirty="0" err="1"/>
              <a:t>archegonium</a:t>
            </a:r>
            <a:r>
              <a:rPr lang="en-US" dirty="0"/>
              <a:t> encloses a single large egg-cell with an egg.</a:t>
            </a:r>
          </a:p>
          <a:p>
            <a:r>
              <a:rPr lang="en-US" dirty="0"/>
              <a:t>The </a:t>
            </a:r>
            <a:r>
              <a:rPr lang="en-US" dirty="0" err="1"/>
              <a:t>venter</a:t>
            </a:r>
            <a:r>
              <a:rPr lang="en-US" dirty="0"/>
              <a:t> lies embedded, partially or completely, in the </a:t>
            </a:r>
            <a:r>
              <a:rPr lang="en-US" dirty="0" err="1"/>
              <a:t>prothallus</a:t>
            </a:r>
            <a:r>
              <a:rPr lang="en-US" dirty="0"/>
              <a:t>. </a:t>
            </a:r>
            <a:endParaRPr lang="en-GB"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Fertilization</a:t>
            </a:r>
            <a:br>
              <a:rPr lang="en-GB" dirty="0"/>
            </a:br>
            <a:endParaRPr lang="en-GB" dirty="0"/>
          </a:p>
        </p:txBody>
      </p:sp>
      <p:sp>
        <p:nvSpPr>
          <p:cNvPr id="3" name="Content Placeholder 2"/>
          <p:cNvSpPr>
            <a:spLocks noGrp="1"/>
          </p:cNvSpPr>
          <p:nvPr>
            <p:ph idx="1"/>
          </p:nvPr>
        </p:nvSpPr>
        <p:spPr/>
        <p:txBody>
          <a:bodyPr/>
          <a:lstStyle/>
          <a:p>
            <a:r>
              <a:rPr lang="en-US" dirty="0"/>
              <a:t>When the </a:t>
            </a:r>
            <a:r>
              <a:rPr lang="en-US" dirty="0" err="1"/>
              <a:t>antheridium</a:t>
            </a:r>
            <a:r>
              <a:rPr lang="en-US" dirty="0"/>
              <a:t> matures it bursts and the </a:t>
            </a:r>
            <a:r>
              <a:rPr lang="en-US" dirty="0" err="1"/>
              <a:t>antherozoids</a:t>
            </a:r>
            <a:r>
              <a:rPr lang="en-US" dirty="0"/>
              <a:t> are liberated.</a:t>
            </a:r>
          </a:p>
          <a:p>
            <a:r>
              <a:rPr lang="en-US" dirty="0"/>
              <a:t>They swim about in</a:t>
            </a:r>
            <a:r>
              <a:rPr lang="en-US" b="1" dirty="0"/>
              <a:t> </a:t>
            </a:r>
            <a:r>
              <a:rPr lang="en-US" dirty="0"/>
              <a:t>the water by means of their cilia/flagella.</a:t>
            </a:r>
          </a:p>
          <a:p>
            <a:r>
              <a:rPr lang="en-US" dirty="0"/>
              <a:t>As the </a:t>
            </a:r>
            <a:r>
              <a:rPr lang="en-US" dirty="0" err="1"/>
              <a:t>archegonium</a:t>
            </a:r>
            <a:r>
              <a:rPr lang="en-US" dirty="0"/>
              <a:t> matures it secretes mucilage and </a:t>
            </a:r>
            <a:r>
              <a:rPr lang="en-US" dirty="0" err="1"/>
              <a:t>malic</a:t>
            </a:r>
            <a:r>
              <a:rPr lang="en-US" dirty="0"/>
              <a:t> acid.</a:t>
            </a:r>
            <a:endParaRPr lang="en-GB"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Fertilization </a:t>
            </a:r>
            <a:r>
              <a:rPr lang="en-US" dirty="0"/>
              <a:t>Cont’d.</a:t>
            </a:r>
            <a:endParaRPr lang="en-GB" dirty="0"/>
          </a:p>
        </p:txBody>
      </p:sp>
      <p:sp>
        <p:nvSpPr>
          <p:cNvPr id="3" name="Content Placeholder 2"/>
          <p:cNvSpPr>
            <a:spLocks noGrp="1"/>
          </p:cNvSpPr>
          <p:nvPr>
            <p:ph idx="1"/>
          </p:nvPr>
        </p:nvSpPr>
        <p:spPr/>
        <p:txBody>
          <a:bodyPr/>
          <a:lstStyle/>
          <a:p>
            <a:r>
              <a:rPr lang="en-US" dirty="0"/>
              <a:t>Attracted to these substances, a large number of </a:t>
            </a:r>
            <a:r>
              <a:rPr lang="en-US" dirty="0" err="1"/>
              <a:t>antherozoids</a:t>
            </a:r>
            <a:r>
              <a:rPr lang="en-US" dirty="0"/>
              <a:t> swim to the </a:t>
            </a:r>
            <a:r>
              <a:rPr lang="en-US" dirty="0" err="1"/>
              <a:t>archegonium</a:t>
            </a:r>
            <a:r>
              <a:rPr lang="en-US" dirty="0"/>
              <a:t> and enter it through the  neck and pass down into the </a:t>
            </a:r>
            <a:r>
              <a:rPr lang="en-US" dirty="0" err="1"/>
              <a:t>venter</a:t>
            </a:r>
            <a:r>
              <a:rPr lang="en-US" dirty="0"/>
              <a:t>.</a:t>
            </a:r>
          </a:p>
          <a:p>
            <a:r>
              <a:rPr lang="en-US" dirty="0"/>
              <a:t>They quickly vibrate around the egg-cell</a:t>
            </a:r>
          </a:p>
          <a:p>
            <a:pPr>
              <a:buNone/>
            </a:pPr>
            <a:r>
              <a:rPr lang="en-US" dirty="0"/>
              <a:t>   nucleus</a:t>
            </a:r>
          </a:p>
          <a:p>
            <a:r>
              <a:rPr lang="en-US" dirty="0"/>
              <a:t>After this fusion (fertilization), the rest of the </a:t>
            </a:r>
            <a:r>
              <a:rPr lang="en-US" dirty="0" err="1"/>
              <a:t>antherozoids</a:t>
            </a:r>
            <a:r>
              <a:rPr lang="en-US" dirty="0"/>
              <a:t> die out.</a:t>
            </a:r>
            <a:endParaRPr lang="en-GB" dirty="0"/>
          </a:p>
          <a:p>
            <a:endParaRPr lang="en-GB"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Fertilization </a:t>
            </a:r>
            <a:r>
              <a:rPr lang="en-US" dirty="0"/>
              <a:t>Cont’d.</a:t>
            </a:r>
            <a:endParaRPr lang="en-GB" dirty="0"/>
          </a:p>
        </p:txBody>
      </p:sp>
      <p:sp>
        <p:nvSpPr>
          <p:cNvPr id="3" name="Content Placeholder 2"/>
          <p:cNvSpPr>
            <a:spLocks noGrp="1"/>
          </p:cNvSpPr>
          <p:nvPr>
            <p:ph idx="1"/>
          </p:nvPr>
        </p:nvSpPr>
        <p:spPr/>
        <p:txBody>
          <a:bodyPr>
            <a:normAutofit/>
          </a:bodyPr>
          <a:lstStyle/>
          <a:p>
            <a:r>
              <a:rPr lang="en-US" dirty="0"/>
              <a:t>The fertilized ovum clothes itself with a cell wall and becomes the </a:t>
            </a:r>
            <a:r>
              <a:rPr lang="en-US" dirty="0" err="1"/>
              <a:t>oospore</a:t>
            </a:r>
            <a:r>
              <a:rPr lang="en-US" dirty="0"/>
              <a:t>.</a:t>
            </a:r>
          </a:p>
          <a:p>
            <a:r>
              <a:rPr lang="en-US" dirty="0"/>
              <a:t>The </a:t>
            </a:r>
            <a:r>
              <a:rPr lang="en-US" dirty="0" err="1"/>
              <a:t>oospore</a:t>
            </a:r>
            <a:r>
              <a:rPr lang="en-US" dirty="0"/>
              <a:t> divides and gives rise to an embryo.</a:t>
            </a:r>
          </a:p>
          <a:p>
            <a:r>
              <a:rPr lang="en-US" dirty="0"/>
              <a:t>The embryo grows into a young </a:t>
            </a:r>
            <a:r>
              <a:rPr lang="en-US" dirty="0" err="1"/>
              <a:t>sporophyte</a:t>
            </a:r>
            <a:r>
              <a:rPr lang="en-US" dirty="0"/>
              <a:t> (with a green leaf and a root), still attached to the </a:t>
            </a:r>
            <a:r>
              <a:rPr lang="en-US" dirty="0" err="1"/>
              <a:t>prothallus</a:t>
            </a:r>
            <a:r>
              <a:rPr lang="en-US" dirty="0"/>
              <a:t>.</a:t>
            </a:r>
            <a:endParaRPr lang="en-GB"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Fertilization </a:t>
            </a:r>
            <a:r>
              <a:rPr lang="en-US" dirty="0"/>
              <a:t>Cont’d.</a:t>
            </a:r>
            <a:endParaRPr lang="en-GB" dirty="0"/>
          </a:p>
        </p:txBody>
      </p:sp>
      <p:sp>
        <p:nvSpPr>
          <p:cNvPr id="3" name="Content Placeholder 2"/>
          <p:cNvSpPr>
            <a:spLocks noGrp="1"/>
          </p:cNvSpPr>
          <p:nvPr>
            <p:ph idx="1"/>
          </p:nvPr>
        </p:nvSpPr>
        <p:spPr/>
        <p:txBody>
          <a:bodyPr/>
          <a:lstStyle/>
          <a:p>
            <a:r>
              <a:rPr lang="en-US" dirty="0"/>
              <a:t>As the root penetrates the soil and the </a:t>
            </a:r>
            <a:r>
              <a:rPr lang="en-US" dirty="0" err="1"/>
              <a:t>prothallus</a:t>
            </a:r>
            <a:r>
              <a:rPr lang="en-US" dirty="0"/>
              <a:t> decays the young </a:t>
            </a:r>
            <a:r>
              <a:rPr lang="en-US" dirty="0" err="1"/>
              <a:t>sporophyte</a:t>
            </a:r>
            <a:r>
              <a:rPr lang="en-US" dirty="0"/>
              <a:t> develops into an independent fern plant.</a:t>
            </a:r>
            <a:endParaRPr lang="en-GB"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Alternation of generations</a:t>
            </a:r>
            <a:br>
              <a:rPr lang="en-GB" dirty="0"/>
            </a:br>
            <a:endParaRPr lang="en-GB" dirty="0"/>
          </a:p>
        </p:txBody>
      </p:sp>
      <p:sp>
        <p:nvSpPr>
          <p:cNvPr id="3" name="Content Placeholder 2"/>
          <p:cNvSpPr>
            <a:spLocks noGrp="1"/>
          </p:cNvSpPr>
          <p:nvPr>
            <p:ph idx="1"/>
          </p:nvPr>
        </p:nvSpPr>
        <p:spPr/>
        <p:txBody>
          <a:bodyPr/>
          <a:lstStyle/>
          <a:p>
            <a:r>
              <a:rPr lang="en-US" dirty="0"/>
              <a:t>The fern plant passes through two stages or generations.</a:t>
            </a:r>
          </a:p>
          <a:p>
            <a:r>
              <a:rPr lang="en-US" dirty="0"/>
              <a:t>The plant itself is the </a:t>
            </a:r>
            <a:r>
              <a:rPr lang="en-US" dirty="0" err="1"/>
              <a:t>sporophyte</a:t>
            </a:r>
            <a:r>
              <a:rPr lang="en-US" dirty="0"/>
              <a:t> and the </a:t>
            </a:r>
            <a:r>
              <a:rPr lang="en-US" dirty="0" err="1"/>
              <a:t>prothallus</a:t>
            </a:r>
            <a:r>
              <a:rPr lang="en-US" dirty="0"/>
              <a:t> is the gametophyte.</a:t>
            </a:r>
          </a:p>
          <a:p>
            <a:r>
              <a:rPr lang="en-US" dirty="0"/>
              <a:t>The </a:t>
            </a:r>
            <a:r>
              <a:rPr lang="en-US" dirty="0" err="1"/>
              <a:t>sporophyte</a:t>
            </a:r>
            <a:r>
              <a:rPr lang="en-US" dirty="0"/>
              <a:t> reproduces asexually by means of spores and gives rise to the gametophyte or the </a:t>
            </a:r>
            <a:r>
              <a:rPr lang="en-US" dirty="0" err="1"/>
              <a:t>prothallus</a:t>
            </a:r>
            <a:r>
              <a:rPr lang="en-US" dirty="0"/>
              <a:t>.</a:t>
            </a:r>
            <a:endParaRPr lang="en-GB"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Alternation of generations </a:t>
            </a:r>
            <a:r>
              <a:rPr lang="en-US" dirty="0"/>
              <a:t>Cont’d.</a:t>
            </a:r>
            <a:endParaRPr lang="en-GB" dirty="0"/>
          </a:p>
        </p:txBody>
      </p:sp>
      <p:sp>
        <p:nvSpPr>
          <p:cNvPr id="3" name="Content Placeholder 2"/>
          <p:cNvSpPr>
            <a:spLocks noGrp="1"/>
          </p:cNvSpPr>
          <p:nvPr>
            <p:ph idx="1"/>
          </p:nvPr>
        </p:nvSpPr>
        <p:spPr/>
        <p:txBody>
          <a:bodyPr>
            <a:normAutofit/>
          </a:bodyPr>
          <a:lstStyle/>
          <a:p>
            <a:r>
              <a:rPr lang="en-US" dirty="0"/>
              <a:t>The gametophyte reproduces sexually by means of gametes and gives rise to the </a:t>
            </a:r>
            <a:r>
              <a:rPr lang="en-US" dirty="0" err="1"/>
              <a:t>sporophyte</a:t>
            </a:r>
            <a:r>
              <a:rPr lang="en-US" dirty="0"/>
              <a:t> or the fern plant.</a:t>
            </a:r>
          </a:p>
          <a:p>
            <a:r>
              <a:rPr lang="en-US" dirty="0"/>
              <a:t>Thus two generations regularly alternate with each other.</a:t>
            </a:r>
            <a:endParaRPr lang="en-GB" dirty="0"/>
          </a:p>
          <a:p>
            <a:r>
              <a:rPr lang="en-US" dirty="0"/>
              <a:t>In the life history of the fern plant </a:t>
            </a:r>
            <a:r>
              <a:rPr lang="en-US" b="1" dirty="0"/>
              <a:t>2n</a:t>
            </a:r>
            <a:r>
              <a:rPr lang="en-US" dirty="0"/>
              <a:t> chromosomes occur for the first time in the </a:t>
            </a:r>
            <a:r>
              <a:rPr lang="en-US" dirty="0" err="1"/>
              <a:t>oospore</a:t>
            </a:r>
            <a:r>
              <a:rPr lang="en-US" dirty="0"/>
              <a:t>.</a:t>
            </a:r>
            <a:endParaRPr lang="en-GB"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Alternation of generations </a:t>
            </a:r>
            <a:r>
              <a:rPr lang="en-US" dirty="0"/>
              <a:t>Cont’d.</a:t>
            </a:r>
            <a:endParaRPr lang="en-GB" dirty="0"/>
          </a:p>
        </p:txBody>
      </p:sp>
      <p:sp>
        <p:nvSpPr>
          <p:cNvPr id="3" name="Content Placeholder 2"/>
          <p:cNvSpPr>
            <a:spLocks noGrp="1"/>
          </p:cNvSpPr>
          <p:nvPr>
            <p:ph idx="1"/>
          </p:nvPr>
        </p:nvSpPr>
        <p:spPr/>
        <p:txBody>
          <a:bodyPr>
            <a:normAutofit fontScale="92500"/>
          </a:bodyPr>
          <a:lstStyle/>
          <a:p>
            <a:r>
              <a:rPr lang="en-US" dirty="0"/>
              <a:t>Therefore this is the beginning of the </a:t>
            </a:r>
            <a:r>
              <a:rPr lang="en-US" dirty="0" err="1"/>
              <a:t>sporophyte</a:t>
            </a:r>
            <a:r>
              <a:rPr lang="en-US" dirty="0"/>
              <a:t> generation which includes all the stages from the </a:t>
            </a:r>
            <a:r>
              <a:rPr lang="en-US" dirty="0" err="1"/>
              <a:t>oospore</a:t>
            </a:r>
            <a:r>
              <a:rPr lang="en-US" dirty="0"/>
              <a:t> to the spore mother cells.</a:t>
            </a:r>
          </a:p>
          <a:p>
            <a:r>
              <a:rPr lang="en-US" dirty="0"/>
              <a:t>The reduction of chromosomes to </a:t>
            </a:r>
            <a:r>
              <a:rPr lang="en-US" b="1" dirty="0"/>
              <a:t>n</a:t>
            </a:r>
            <a:r>
              <a:rPr lang="en-US" dirty="0"/>
              <a:t> takes place during the formation of spores from the spore mother cells.</a:t>
            </a:r>
          </a:p>
          <a:p>
            <a:r>
              <a:rPr lang="en-US" dirty="0"/>
              <a:t>Therefore the spore represents the beginning of the gametophyte generation, which includes all the stages from the spores to the gametes.</a:t>
            </a:r>
            <a:endParaRPr lang="en-GB"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582594"/>
          </a:xfrm>
        </p:spPr>
        <p:txBody>
          <a:bodyPr>
            <a:normAutofit fontScale="90000"/>
          </a:bodyPr>
          <a:lstStyle/>
          <a:p>
            <a:br>
              <a:rPr lang="en-US" b="1" dirty="0"/>
            </a:br>
            <a:br>
              <a:rPr lang="en-US" b="1" dirty="0"/>
            </a:br>
            <a:r>
              <a:rPr lang="en-US" b="1" dirty="0"/>
              <a:t>Alternation of generations Cont’d.</a:t>
            </a:r>
            <a:endParaRPr lang="en-GB" dirty="0"/>
          </a:p>
        </p:txBody>
      </p:sp>
      <p:sp>
        <p:nvSpPr>
          <p:cNvPr id="3" name="Content Placeholder 2"/>
          <p:cNvSpPr>
            <a:spLocks noGrp="1"/>
          </p:cNvSpPr>
          <p:nvPr>
            <p:ph idx="1"/>
          </p:nvPr>
        </p:nvSpPr>
        <p:spPr>
          <a:xfrm>
            <a:off x="457200" y="1142984"/>
            <a:ext cx="8258204" cy="5214974"/>
          </a:xfrm>
        </p:spPr>
        <p:txBody>
          <a:bodyPr>
            <a:normAutofit/>
          </a:bodyPr>
          <a:lstStyle/>
          <a:p>
            <a:pPr>
              <a:buNone/>
            </a:pPr>
            <a:r>
              <a:rPr lang="en-US" dirty="0"/>
              <a:t>   </a:t>
            </a:r>
          </a:p>
          <a:p>
            <a:r>
              <a:rPr lang="en-US" dirty="0"/>
              <a:t>The </a:t>
            </a:r>
            <a:r>
              <a:rPr lang="en-US" dirty="0" err="1"/>
              <a:t>sporophyte</a:t>
            </a:r>
            <a:r>
              <a:rPr lang="en-US" dirty="0"/>
              <a:t> has already reached a high degree of development and complexity, and with the formation of roots and green leaves with chloroplasts, has become independent of the gametophyte.</a:t>
            </a:r>
          </a:p>
          <a:p>
            <a:r>
              <a:rPr lang="en-US" dirty="0"/>
              <a:t>The </a:t>
            </a:r>
            <a:r>
              <a:rPr lang="en-US" dirty="0" err="1"/>
              <a:t>sporophyte</a:t>
            </a:r>
            <a:r>
              <a:rPr lang="en-US" dirty="0"/>
              <a:t> of the fern is the all important body, while the gametophyte is very insignificant.</a:t>
            </a:r>
            <a:endParaRPr lang="en-GB" dirty="0"/>
          </a:p>
          <a:p>
            <a:endParaRPr lang="en-GB"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186766" cy="917596"/>
          </a:xfrm>
        </p:spPr>
        <p:txBody>
          <a:bodyPr>
            <a:normAutofit fontScale="90000"/>
          </a:bodyPr>
          <a:lstStyle/>
          <a:p>
            <a:br>
              <a:rPr lang="en-US" sz="3100" dirty="0"/>
            </a:br>
            <a:br>
              <a:rPr lang="en-US" sz="3100" dirty="0"/>
            </a:br>
            <a:r>
              <a:rPr lang="en-US" sz="3100" dirty="0" err="1"/>
              <a:t>LEPTOSPORANGIATE</a:t>
            </a:r>
            <a:r>
              <a:rPr lang="en-US" sz="3100" dirty="0"/>
              <a:t> AND EUSPORANGIATE FERNS</a:t>
            </a:r>
            <a:br>
              <a:rPr lang="en-GB" dirty="0"/>
            </a:br>
            <a:endParaRPr lang="en-GB" dirty="0"/>
          </a:p>
        </p:txBody>
      </p:sp>
      <p:sp>
        <p:nvSpPr>
          <p:cNvPr id="3" name="Content Placeholder 2"/>
          <p:cNvSpPr>
            <a:spLocks noGrp="1"/>
          </p:cNvSpPr>
          <p:nvPr>
            <p:ph idx="1"/>
          </p:nvPr>
        </p:nvSpPr>
        <p:spPr>
          <a:xfrm>
            <a:off x="457200" y="1600200"/>
            <a:ext cx="8329642" cy="4829196"/>
          </a:xfrm>
        </p:spPr>
        <p:txBody>
          <a:bodyPr>
            <a:normAutofit/>
          </a:bodyPr>
          <a:lstStyle/>
          <a:p>
            <a:r>
              <a:rPr lang="en-US" dirty="0" err="1"/>
              <a:t>Leptosporangiate</a:t>
            </a:r>
            <a:r>
              <a:rPr lang="en-US" dirty="0"/>
              <a:t> ferns are those in which the entire sporangium develops from a single superficial cell of the </a:t>
            </a:r>
            <a:r>
              <a:rPr lang="en-US" dirty="0" err="1"/>
              <a:t>sporophyll</a:t>
            </a:r>
            <a:r>
              <a:rPr lang="en-US" dirty="0"/>
              <a:t>.</a:t>
            </a:r>
          </a:p>
          <a:p>
            <a:r>
              <a:rPr lang="en-US" dirty="0"/>
              <a:t>Eusporangiate ferns are those in which a row or group of superficial cells divide to form an outer and an inner layer of cells, the outer giving rise to the  wall of the sporangium, and the inner  to the </a:t>
            </a:r>
            <a:r>
              <a:rPr lang="en-US" dirty="0" err="1"/>
              <a:t>sporogenous</a:t>
            </a:r>
            <a:r>
              <a:rPr lang="en-US" dirty="0"/>
              <a:t> tissue.</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FOSSILS AND THEIR FORMATION Cont’d</a:t>
            </a:r>
            <a:endParaRPr lang="en-GB" dirty="0"/>
          </a:p>
        </p:txBody>
      </p:sp>
      <p:sp>
        <p:nvSpPr>
          <p:cNvPr id="3" name="Content Placeholder 2"/>
          <p:cNvSpPr>
            <a:spLocks noGrp="1"/>
          </p:cNvSpPr>
          <p:nvPr>
            <p:ph idx="1"/>
          </p:nvPr>
        </p:nvSpPr>
        <p:spPr/>
        <p:txBody>
          <a:bodyPr>
            <a:normAutofit/>
          </a:bodyPr>
          <a:lstStyle/>
          <a:p>
            <a:pPr algn="just"/>
            <a:r>
              <a:rPr lang="en-US" dirty="0"/>
              <a:t>In the distant past when most fossils form,</a:t>
            </a:r>
          </a:p>
          <a:p>
            <a:pPr algn="just">
              <a:buNone/>
            </a:pPr>
            <a:r>
              <a:rPr lang="en-US" dirty="0"/>
              <a:t>    the world was different from today</a:t>
            </a:r>
          </a:p>
          <a:p>
            <a:pPr algn="just"/>
            <a:r>
              <a:rPr lang="en-US" dirty="0"/>
              <a:t>Plants and animals that have long since vanished inhabited the waters and land</a:t>
            </a:r>
          </a:p>
          <a:p>
            <a:pPr algn="just"/>
            <a:r>
              <a:rPr lang="en-US" dirty="0"/>
              <a:t>A region now covered with high mountains may have been the floor of an ancient sea</a:t>
            </a:r>
          </a:p>
          <a:p>
            <a:pPr algn="just"/>
            <a:r>
              <a:rPr lang="en-US" dirty="0"/>
              <a:t> Where a lush tropical forest thrived millions of years ago there may now be a cool dry plain</a:t>
            </a:r>
            <a:endParaRPr lang="en-GB"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LEPTOSPORANGIATE</a:t>
            </a:r>
            <a:r>
              <a:rPr lang="en-US" dirty="0"/>
              <a:t> AND EUSPORANGIATE FERNS CONT’D</a:t>
            </a:r>
            <a:endParaRPr lang="en-GB" dirty="0"/>
          </a:p>
        </p:txBody>
      </p:sp>
      <p:sp>
        <p:nvSpPr>
          <p:cNvPr id="3" name="Content Placeholder 2"/>
          <p:cNvSpPr>
            <a:spLocks noGrp="1"/>
          </p:cNvSpPr>
          <p:nvPr>
            <p:ph idx="1"/>
          </p:nvPr>
        </p:nvSpPr>
        <p:spPr/>
        <p:txBody>
          <a:bodyPr>
            <a:normAutofit fontScale="92500" lnSpcReduction="10000"/>
          </a:bodyPr>
          <a:lstStyle/>
          <a:p>
            <a:pPr>
              <a:buNone/>
            </a:pPr>
            <a:br>
              <a:rPr lang="en-US" dirty="0"/>
            </a:br>
            <a:r>
              <a:rPr lang="en-US" sz="2800" dirty="0" err="1"/>
              <a:t>LEPTOSPORANGIATE</a:t>
            </a:r>
            <a:r>
              <a:rPr lang="en-US" sz="2800" dirty="0"/>
              <a:t> AND EUSPORANGIATE SPORANGIA</a:t>
            </a:r>
            <a:endParaRPr lang="en-US" sz="2800" b="1" dirty="0"/>
          </a:p>
          <a:p>
            <a:r>
              <a:rPr lang="en-US" b="1" dirty="0"/>
              <a:t> </a:t>
            </a:r>
            <a:r>
              <a:rPr lang="en-US" dirty="0"/>
              <a:t> </a:t>
            </a:r>
            <a:r>
              <a:rPr lang="en-US" b="1" dirty="0" err="1"/>
              <a:t>Leptosporangiate</a:t>
            </a:r>
            <a:r>
              <a:rPr lang="en-US" b="1" dirty="0"/>
              <a:t> sporangia</a:t>
            </a:r>
            <a:endParaRPr lang="en-GB" b="1" dirty="0"/>
          </a:p>
          <a:p>
            <a:pPr lvl="0">
              <a:buFont typeface="Wingdings" pitchFamily="2" charset="2"/>
              <a:buChar char="ü"/>
            </a:pPr>
            <a:r>
              <a:rPr lang="en-US" dirty="0"/>
              <a:t>Small potentially producing 36-64 spores.</a:t>
            </a:r>
            <a:endParaRPr lang="en-GB" dirty="0"/>
          </a:p>
          <a:p>
            <a:pPr lvl="0">
              <a:buFont typeface="Wingdings" pitchFamily="2" charset="2"/>
              <a:buChar char="ü"/>
            </a:pPr>
            <a:r>
              <a:rPr lang="en-US" dirty="0"/>
              <a:t>Sporangial wall one layer of cells thick.</a:t>
            </a:r>
            <a:endParaRPr lang="en-GB" dirty="0"/>
          </a:p>
          <a:p>
            <a:pPr>
              <a:buNone/>
            </a:pPr>
            <a:r>
              <a:rPr lang="en-US" b="1" dirty="0"/>
              <a:t>   Eusporangiate sporangia</a:t>
            </a:r>
            <a:endParaRPr lang="en-GB" b="1" dirty="0"/>
          </a:p>
          <a:p>
            <a:pPr lvl="0">
              <a:buFont typeface="Wingdings" pitchFamily="2" charset="2"/>
              <a:buChar char="ü"/>
            </a:pPr>
            <a:r>
              <a:rPr lang="en-US" dirty="0"/>
              <a:t>Massive, potentially producing an indefinite large number of spores.</a:t>
            </a:r>
            <a:endParaRPr lang="en-GB" dirty="0"/>
          </a:p>
          <a:p>
            <a:pPr lvl="0">
              <a:buFont typeface="Wingdings" pitchFamily="2" charset="2"/>
              <a:buChar char="ü"/>
            </a:pPr>
            <a:r>
              <a:rPr lang="en-US" dirty="0"/>
              <a:t>Sporangial wall more than one layer of cells thick.</a:t>
            </a:r>
          </a:p>
          <a:p>
            <a:pPr lvl="0">
              <a:buFont typeface="Wingdings" pitchFamily="2" charset="2"/>
              <a:buChar char="ü"/>
            </a:pPr>
            <a:endParaRPr lang="en-GB"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Examples of </a:t>
            </a:r>
            <a:r>
              <a:rPr lang="en-US" b="1" dirty="0" err="1"/>
              <a:t>Leptosporangiate</a:t>
            </a:r>
            <a:r>
              <a:rPr lang="en-US" b="1" dirty="0"/>
              <a:t> Ferns                         </a:t>
            </a:r>
            <a:br>
              <a:rPr lang="en-GB" dirty="0"/>
            </a:br>
            <a:endParaRPr lang="en-GB" dirty="0"/>
          </a:p>
        </p:txBody>
      </p:sp>
      <p:sp>
        <p:nvSpPr>
          <p:cNvPr id="3" name="Content Placeholder 2"/>
          <p:cNvSpPr>
            <a:spLocks noGrp="1"/>
          </p:cNvSpPr>
          <p:nvPr>
            <p:ph idx="1"/>
          </p:nvPr>
        </p:nvSpPr>
        <p:spPr/>
        <p:txBody>
          <a:bodyPr/>
          <a:lstStyle/>
          <a:p>
            <a:r>
              <a:rPr lang="en-US" dirty="0"/>
              <a:t>Order </a:t>
            </a:r>
            <a:r>
              <a:rPr lang="en-US" dirty="0" err="1"/>
              <a:t>Filicales</a:t>
            </a:r>
            <a:r>
              <a:rPr lang="en-US" dirty="0"/>
              <a:t>: </a:t>
            </a:r>
            <a:r>
              <a:rPr lang="en-US" dirty="0" err="1"/>
              <a:t>eg</a:t>
            </a:r>
            <a:r>
              <a:rPr lang="en-US" dirty="0"/>
              <a:t>. </a:t>
            </a:r>
            <a:r>
              <a:rPr lang="en-US" i="1" dirty="0" err="1"/>
              <a:t>Dryopteria</a:t>
            </a:r>
            <a:r>
              <a:rPr lang="en-US" i="1" dirty="0"/>
              <a:t>, </a:t>
            </a:r>
            <a:r>
              <a:rPr lang="en-US" i="1" dirty="0" err="1"/>
              <a:t>Nephrolepis</a:t>
            </a:r>
            <a:r>
              <a:rPr lang="en-US" i="1" dirty="0"/>
              <a:t>, </a:t>
            </a:r>
            <a:r>
              <a:rPr lang="en-US" i="1" dirty="0" err="1"/>
              <a:t>Pteris</a:t>
            </a:r>
            <a:r>
              <a:rPr lang="en-US" dirty="0"/>
              <a:t>, </a:t>
            </a:r>
            <a:r>
              <a:rPr lang="en-US" i="1" dirty="0" err="1"/>
              <a:t>Polypodium</a:t>
            </a:r>
            <a:r>
              <a:rPr lang="en-US" i="1" dirty="0"/>
              <a:t>, </a:t>
            </a:r>
            <a:r>
              <a:rPr lang="en-US" i="1" dirty="0" err="1"/>
              <a:t>Adiantum</a:t>
            </a:r>
            <a:endParaRPr lang="en-US" i="1" dirty="0"/>
          </a:p>
          <a:p>
            <a:pPr>
              <a:buNone/>
            </a:pPr>
            <a:endParaRPr lang="en-GB" dirty="0"/>
          </a:p>
          <a:p>
            <a:r>
              <a:rPr lang="en-US" dirty="0"/>
              <a:t>Order </a:t>
            </a:r>
            <a:r>
              <a:rPr lang="en-US" dirty="0" err="1"/>
              <a:t>Marsileales</a:t>
            </a:r>
            <a:r>
              <a:rPr lang="en-US" dirty="0"/>
              <a:t>: </a:t>
            </a:r>
            <a:r>
              <a:rPr lang="en-US" dirty="0" err="1"/>
              <a:t>eg</a:t>
            </a:r>
            <a:r>
              <a:rPr lang="en-US" i="1" dirty="0"/>
              <a:t>. </a:t>
            </a:r>
            <a:r>
              <a:rPr lang="en-US" i="1" dirty="0" err="1"/>
              <a:t>Marsilea</a:t>
            </a:r>
            <a:endParaRPr lang="en-US" i="1" dirty="0"/>
          </a:p>
          <a:p>
            <a:pPr>
              <a:buNone/>
            </a:pPr>
            <a:endParaRPr lang="en-GB" dirty="0"/>
          </a:p>
          <a:p>
            <a:r>
              <a:rPr lang="en-US" dirty="0"/>
              <a:t>Order </a:t>
            </a:r>
            <a:r>
              <a:rPr lang="en-US" dirty="0" err="1"/>
              <a:t>Salviniales</a:t>
            </a:r>
            <a:r>
              <a:rPr lang="en-US" dirty="0"/>
              <a:t>: </a:t>
            </a:r>
            <a:r>
              <a:rPr lang="en-US" dirty="0" err="1"/>
              <a:t>eg</a:t>
            </a:r>
            <a:r>
              <a:rPr lang="en-US" i="1" dirty="0"/>
              <a:t>. </a:t>
            </a:r>
            <a:r>
              <a:rPr lang="en-US" i="1" dirty="0" err="1"/>
              <a:t>Salvinia</a:t>
            </a:r>
            <a:r>
              <a:rPr lang="en-US" i="1" dirty="0"/>
              <a:t>, </a:t>
            </a:r>
            <a:r>
              <a:rPr lang="en-US" i="1" dirty="0" err="1"/>
              <a:t>Azolla</a:t>
            </a:r>
            <a:endParaRPr lang="en-GB"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a:br>
            <a:r>
              <a:rPr lang="en-US" b="1"/>
              <a:t>Examples </a:t>
            </a:r>
            <a:r>
              <a:rPr lang="en-US" b="1" dirty="0"/>
              <a:t>of Eusporangiate Ferns</a:t>
            </a:r>
            <a:br>
              <a:rPr lang="en-GB" dirty="0"/>
            </a:br>
            <a:endParaRPr lang="en-GB" dirty="0"/>
          </a:p>
        </p:txBody>
      </p:sp>
      <p:sp>
        <p:nvSpPr>
          <p:cNvPr id="3" name="Content Placeholder 2"/>
          <p:cNvSpPr>
            <a:spLocks noGrp="1"/>
          </p:cNvSpPr>
          <p:nvPr>
            <p:ph idx="1"/>
          </p:nvPr>
        </p:nvSpPr>
        <p:spPr/>
        <p:txBody>
          <a:bodyPr/>
          <a:lstStyle/>
          <a:p>
            <a:r>
              <a:rPr lang="en-US" dirty="0"/>
              <a:t>Order </a:t>
            </a:r>
            <a:r>
              <a:rPr lang="en-US" dirty="0" err="1"/>
              <a:t>Ophioglossales</a:t>
            </a:r>
            <a:r>
              <a:rPr lang="en-US" dirty="0"/>
              <a:t>: </a:t>
            </a:r>
            <a:r>
              <a:rPr lang="en-US" dirty="0" err="1"/>
              <a:t>eg</a:t>
            </a:r>
            <a:r>
              <a:rPr lang="en-US" i="1" dirty="0"/>
              <a:t>. </a:t>
            </a:r>
            <a:r>
              <a:rPr lang="en-US" i="1" dirty="0" err="1"/>
              <a:t>Ophioglossum</a:t>
            </a:r>
            <a:r>
              <a:rPr lang="en-US" i="1" dirty="0"/>
              <a:t>, </a:t>
            </a:r>
            <a:r>
              <a:rPr lang="en-US" i="1" dirty="0" err="1"/>
              <a:t>Botrychium</a:t>
            </a:r>
            <a:r>
              <a:rPr lang="en-US" i="1" dirty="0"/>
              <a:t>, </a:t>
            </a:r>
            <a:r>
              <a:rPr lang="en-US" i="1" dirty="0" err="1"/>
              <a:t>Helminthostachys</a:t>
            </a:r>
            <a:endParaRPr lang="en-US" i="1" dirty="0"/>
          </a:p>
          <a:p>
            <a:pPr>
              <a:buNone/>
            </a:pPr>
            <a:endParaRPr lang="en-GB" dirty="0"/>
          </a:p>
          <a:p>
            <a:r>
              <a:rPr lang="en-US" dirty="0"/>
              <a:t>Order </a:t>
            </a:r>
            <a:r>
              <a:rPr lang="en-US" dirty="0" err="1"/>
              <a:t>Marattiales</a:t>
            </a:r>
            <a:r>
              <a:rPr lang="en-US" dirty="0"/>
              <a:t>: </a:t>
            </a:r>
            <a:r>
              <a:rPr lang="en-US" dirty="0" err="1"/>
              <a:t>eg</a:t>
            </a:r>
            <a:r>
              <a:rPr lang="en-US" dirty="0"/>
              <a:t>. </a:t>
            </a:r>
            <a:r>
              <a:rPr lang="en-US" i="1" dirty="0" err="1"/>
              <a:t>Angiopteris</a:t>
            </a:r>
            <a:r>
              <a:rPr lang="en-US" i="1" dirty="0"/>
              <a:t>, </a:t>
            </a:r>
            <a:r>
              <a:rPr lang="en-US" i="1" dirty="0" err="1"/>
              <a:t>Marattia</a:t>
            </a:r>
            <a:r>
              <a:rPr lang="en-US" i="1" dirty="0"/>
              <a:t>, </a:t>
            </a:r>
            <a:r>
              <a:rPr lang="en-US" i="1" dirty="0" err="1"/>
              <a:t>Macroglossum</a:t>
            </a:r>
            <a:endParaRPr lang="en-GB" dirty="0"/>
          </a:p>
          <a:p>
            <a:endParaRPr lang="en-GB"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58204" cy="1571636"/>
          </a:xfrm>
        </p:spPr>
        <p:txBody>
          <a:bodyPr>
            <a:normAutofit fontScale="90000"/>
          </a:bodyPr>
          <a:lstStyle/>
          <a:p>
            <a:br>
              <a:rPr lang="en-US" dirty="0"/>
            </a:br>
            <a:br>
              <a:rPr lang="en-US" dirty="0"/>
            </a:br>
            <a:r>
              <a:rPr lang="en-US" dirty="0"/>
              <a:t> </a:t>
            </a:r>
            <a:r>
              <a:rPr lang="en-US" b="1" dirty="0"/>
              <a:t>DIVISION </a:t>
            </a:r>
            <a:r>
              <a:rPr lang="en-US" b="1" dirty="0" err="1"/>
              <a:t>SPERMATOPHYTA</a:t>
            </a:r>
            <a:br>
              <a:rPr lang="en-GB" b="1" dirty="0"/>
            </a:br>
            <a:r>
              <a:rPr lang="en-US" b="1" dirty="0"/>
              <a:t>SPERMATOPHYTE (SEED PLANTS) OR </a:t>
            </a:r>
            <a:r>
              <a:rPr lang="en-US" b="1" dirty="0" err="1"/>
              <a:t>PHANEROGAMS</a:t>
            </a:r>
            <a:r>
              <a:rPr lang="en-US" b="1" dirty="0"/>
              <a:t> (FLOWERING PLANTS</a:t>
            </a:r>
            <a:endParaRPr lang="en-GB" b="1" dirty="0"/>
          </a:p>
        </p:txBody>
      </p:sp>
      <p:sp>
        <p:nvSpPr>
          <p:cNvPr id="3" name="Content Placeholder 2"/>
          <p:cNvSpPr>
            <a:spLocks noGrp="1"/>
          </p:cNvSpPr>
          <p:nvPr>
            <p:ph idx="1"/>
          </p:nvPr>
        </p:nvSpPr>
        <p:spPr>
          <a:xfrm>
            <a:off x="457200" y="2428868"/>
            <a:ext cx="8186766" cy="3697295"/>
          </a:xfrm>
        </p:spPr>
        <p:txBody>
          <a:bodyPr/>
          <a:lstStyle/>
          <a:p>
            <a:endParaRPr lang="en-US" dirty="0"/>
          </a:p>
          <a:p>
            <a:r>
              <a:rPr lang="en-US" dirty="0"/>
              <a:t>There are two subdivisions of the spermatophytes:</a:t>
            </a:r>
          </a:p>
          <a:p>
            <a:pPr>
              <a:buFont typeface="Wingdings" pitchFamily="2" charset="2"/>
              <a:buChar char="ü"/>
            </a:pPr>
            <a:r>
              <a:rPr lang="en-US" dirty="0"/>
              <a:t>Gymnosperms, and </a:t>
            </a:r>
          </a:p>
          <a:p>
            <a:pPr>
              <a:buFont typeface="Wingdings" pitchFamily="2" charset="2"/>
              <a:buChar char="ü"/>
            </a:pPr>
            <a:r>
              <a:rPr lang="en-US" dirty="0"/>
              <a:t>Angiosperms</a:t>
            </a:r>
            <a:endParaRPr lang="en-GB" dirty="0"/>
          </a:p>
          <a:p>
            <a:endParaRPr lang="en-GB"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356"/>
            <a:ext cx="8143932" cy="928686"/>
          </a:xfrm>
        </p:spPr>
        <p:txBody>
          <a:bodyPr>
            <a:normAutofit fontScale="90000"/>
          </a:bodyPr>
          <a:lstStyle/>
          <a:p>
            <a:br>
              <a:rPr lang="en-US" dirty="0"/>
            </a:br>
            <a:br>
              <a:rPr lang="en-US" dirty="0"/>
            </a:br>
            <a:br>
              <a:rPr lang="en-US" dirty="0"/>
            </a:br>
            <a:r>
              <a:rPr lang="en-US" dirty="0"/>
              <a:t>SUBDIVISION </a:t>
            </a:r>
            <a:r>
              <a:rPr lang="en-US" dirty="0" err="1"/>
              <a:t>GYMNOSPERMA</a:t>
            </a:r>
            <a:br>
              <a:rPr lang="en-GB" dirty="0"/>
            </a:br>
            <a:r>
              <a:rPr lang="en-US" dirty="0"/>
              <a:t>THE GYMNOSPERMS</a:t>
            </a:r>
            <a:br>
              <a:rPr lang="en-GB" dirty="0"/>
            </a:br>
            <a:endParaRPr lang="en-GB" dirty="0"/>
          </a:p>
        </p:txBody>
      </p:sp>
      <p:sp>
        <p:nvSpPr>
          <p:cNvPr id="3" name="Content Placeholder 2"/>
          <p:cNvSpPr>
            <a:spLocks noGrp="1"/>
          </p:cNvSpPr>
          <p:nvPr>
            <p:ph idx="1"/>
          </p:nvPr>
        </p:nvSpPr>
        <p:spPr>
          <a:xfrm>
            <a:off x="457200" y="1857364"/>
            <a:ext cx="8258204" cy="4268799"/>
          </a:xfrm>
        </p:spPr>
        <p:txBody>
          <a:bodyPr>
            <a:normAutofit lnSpcReduction="10000"/>
          </a:bodyPr>
          <a:lstStyle/>
          <a:p>
            <a:endParaRPr lang="en-US" dirty="0"/>
          </a:p>
          <a:p>
            <a:r>
              <a:rPr lang="en-US" dirty="0"/>
              <a:t>The gymnosperms are closely related to the higher cryptogams on the one hand and to the angiosperms on the other</a:t>
            </a:r>
          </a:p>
          <a:p>
            <a:r>
              <a:rPr lang="en-US" dirty="0"/>
              <a:t>Thus they form an intermediate group between the two</a:t>
            </a:r>
          </a:p>
          <a:p>
            <a:r>
              <a:rPr lang="en-US" dirty="0"/>
              <a:t>The lower gymnosperms like cycads have greater affinities with the higher cryptogams</a:t>
            </a:r>
            <a:endParaRPr lang="en-GB"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25470"/>
          </a:xfrm>
        </p:spPr>
        <p:txBody>
          <a:bodyPr>
            <a:normAutofit fontScale="90000"/>
          </a:bodyPr>
          <a:lstStyle/>
          <a:p>
            <a:r>
              <a:rPr lang="en-GB" dirty="0"/>
              <a:t>GYMNOSPERMS Cont’d</a:t>
            </a:r>
          </a:p>
        </p:txBody>
      </p:sp>
      <p:sp>
        <p:nvSpPr>
          <p:cNvPr id="3" name="Content Placeholder 2"/>
          <p:cNvSpPr>
            <a:spLocks noGrp="1"/>
          </p:cNvSpPr>
          <p:nvPr>
            <p:ph idx="1"/>
          </p:nvPr>
        </p:nvSpPr>
        <p:spPr>
          <a:xfrm>
            <a:off x="457200" y="1214422"/>
            <a:ext cx="8329642" cy="5072098"/>
          </a:xfrm>
        </p:spPr>
        <p:txBody>
          <a:bodyPr>
            <a:normAutofit/>
          </a:bodyPr>
          <a:lstStyle/>
          <a:p>
            <a:pPr>
              <a:buNone/>
            </a:pPr>
            <a:r>
              <a:rPr lang="en-US" dirty="0"/>
              <a:t>    while the higher gymnosperms, </a:t>
            </a:r>
            <a:r>
              <a:rPr lang="en-US" dirty="0" err="1"/>
              <a:t>coniferales</a:t>
            </a:r>
            <a:r>
              <a:rPr lang="en-US" dirty="0"/>
              <a:t> and </a:t>
            </a:r>
            <a:r>
              <a:rPr lang="en-US" dirty="0" err="1"/>
              <a:t>Gnetales</a:t>
            </a:r>
            <a:r>
              <a:rPr lang="en-US" dirty="0"/>
              <a:t> are closer to the angiosperms</a:t>
            </a:r>
          </a:p>
          <a:p>
            <a:r>
              <a:rPr lang="en-US" dirty="0"/>
              <a:t>The name gymnosperm refers to the exposed nature of the seeds which are produced on the surface of the </a:t>
            </a:r>
            <a:r>
              <a:rPr lang="en-US" dirty="0" err="1"/>
              <a:t>sporophylls</a:t>
            </a:r>
            <a:r>
              <a:rPr lang="en-US" dirty="0"/>
              <a:t> or similar structures instead of being  enclosed within a fruit as they generally are in the following plants</a:t>
            </a:r>
            <a:endParaRPr lang="en-GB" dirty="0"/>
          </a:p>
          <a:p>
            <a:endParaRPr lang="en-GB"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r>
              <a:rPr lang="en-US" dirty="0"/>
              <a:t>CLASS </a:t>
            </a:r>
            <a:r>
              <a:rPr lang="en-US" dirty="0" err="1"/>
              <a:t>CYCADOPSIDA</a:t>
            </a:r>
            <a:r>
              <a:rPr lang="en-US" dirty="0"/>
              <a:t> </a:t>
            </a:r>
            <a:r>
              <a:rPr lang="en-US"/>
              <a:t>– The </a:t>
            </a:r>
            <a:r>
              <a:rPr lang="en-US" dirty="0"/>
              <a:t>cycads</a:t>
            </a:r>
            <a:br>
              <a:rPr lang="en-GB" dirty="0"/>
            </a:br>
            <a:endParaRPr lang="en-GB" dirty="0"/>
          </a:p>
        </p:txBody>
      </p:sp>
      <p:sp>
        <p:nvSpPr>
          <p:cNvPr id="3" name="Content Placeholder 2"/>
          <p:cNvSpPr>
            <a:spLocks noGrp="1"/>
          </p:cNvSpPr>
          <p:nvPr>
            <p:ph idx="1"/>
          </p:nvPr>
        </p:nvSpPr>
        <p:spPr/>
        <p:txBody>
          <a:bodyPr>
            <a:normAutofit lnSpcReduction="10000"/>
          </a:bodyPr>
          <a:lstStyle/>
          <a:p>
            <a:r>
              <a:rPr lang="en-US" dirty="0"/>
              <a:t>The stem of </a:t>
            </a:r>
            <a:r>
              <a:rPr lang="en-US" dirty="0" err="1"/>
              <a:t>cycas</a:t>
            </a:r>
            <a:r>
              <a:rPr lang="en-US" dirty="0"/>
              <a:t> is </a:t>
            </a:r>
            <a:r>
              <a:rPr lang="en-US" dirty="0" err="1"/>
              <a:t>unbranched</a:t>
            </a:r>
            <a:r>
              <a:rPr lang="en-US" dirty="0"/>
              <a:t> erect, stout and palm like</a:t>
            </a:r>
          </a:p>
          <a:p>
            <a:r>
              <a:rPr lang="en-US" dirty="0"/>
              <a:t>with a crown of pinnate leaves arranged spirally round the apex</a:t>
            </a:r>
          </a:p>
          <a:p>
            <a:r>
              <a:rPr lang="en-US" dirty="0"/>
              <a:t>Small dry, scale like leaves alternate with the green pinnate leaves</a:t>
            </a:r>
          </a:p>
          <a:p>
            <a:r>
              <a:rPr lang="en-US" dirty="0" err="1"/>
              <a:t>Vernation</a:t>
            </a:r>
            <a:r>
              <a:rPr lang="en-US" dirty="0"/>
              <a:t> (</a:t>
            </a:r>
            <a:r>
              <a:rPr lang="en-US" dirty="0" err="1"/>
              <a:t>ptyxis</a:t>
            </a:r>
            <a:r>
              <a:rPr lang="en-US" dirty="0"/>
              <a:t>) of the leaf is </a:t>
            </a:r>
            <a:r>
              <a:rPr lang="en-US" dirty="0" err="1"/>
              <a:t>circinate</a:t>
            </a:r>
            <a:r>
              <a:rPr lang="en-US" dirty="0"/>
              <a:t> like that of ferns</a:t>
            </a:r>
          </a:p>
          <a:p>
            <a:r>
              <a:rPr lang="en-US" dirty="0"/>
              <a:t>The plant has long primary (tap) root</a:t>
            </a:r>
            <a:endParaRPr lang="en-GB" dirty="0"/>
          </a:p>
          <a:p>
            <a:endParaRPr lang="en-GB"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58204" cy="571504"/>
          </a:xfrm>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a:xfrm>
            <a:off x="457200" y="1357298"/>
            <a:ext cx="8472518" cy="5143536"/>
          </a:xfrm>
        </p:spPr>
        <p:txBody>
          <a:bodyPr>
            <a:normAutofit lnSpcReduction="10000"/>
          </a:bodyPr>
          <a:lstStyle/>
          <a:p>
            <a:r>
              <a:rPr lang="en-US" dirty="0"/>
              <a:t>Cycads are </a:t>
            </a:r>
            <a:r>
              <a:rPr lang="en-US" dirty="0" err="1"/>
              <a:t>dioecious</a:t>
            </a:r>
            <a:endParaRPr lang="en-US" dirty="0"/>
          </a:p>
          <a:p>
            <a:r>
              <a:rPr lang="en-US" dirty="0" err="1"/>
              <a:t>ie</a:t>
            </a:r>
            <a:r>
              <a:rPr lang="en-US" dirty="0"/>
              <a:t>. Male and female flowers are borne by separate plants</a:t>
            </a:r>
          </a:p>
          <a:p>
            <a:r>
              <a:rPr lang="en-US" dirty="0"/>
              <a:t>The male flower is a cone borne at the apex of the stem</a:t>
            </a:r>
          </a:p>
          <a:p>
            <a:r>
              <a:rPr lang="en-US" dirty="0"/>
              <a:t>which then grows by a lateral bud (the stem becomes a </a:t>
            </a:r>
            <a:r>
              <a:rPr lang="en-US" dirty="0" err="1"/>
              <a:t>sympodium</a:t>
            </a:r>
            <a:r>
              <a:rPr lang="en-US" dirty="0"/>
              <a:t>)</a:t>
            </a:r>
          </a:p>
          <a:p>
            <a:r>
              <a:rPr lang="en-US" dirty="0"/>
              <a:t>The male cone consists of a collection of a stamens or </a:t>
            </a:r>
            <a:r>
              <a:rPr lang="en-US" dirty="0" err="1"/>
              <a:t>microphylls</a:t>
            </a:r>
            <a:endParaRPr lang="en-US" dirty="0"/>
          </a:p>
          <a:p>
            <a:r>
              <a:rPr lang="en-US" dirty="0"/>
              <a:t>arranged spirally round the axis</a:t>
            </a:r>
            <a:endParaRPr lang="en-GB" dirty="0"/>
          </a:p>
          <a:p>
            <a:endParaRPr lang="en-GB"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Each sporophyll is in the </a:t>
            </a:r>
            <a:r>
              <a:rPr lang="en-US" dirty="0" err="1"/>
              <a:t>forn</a:t>
            </a:r>
            <a:r>
              <a:rPr lang="en-US" dirty="0"/>
              <a:t> of a scale, narrowed below and broadened above</a:t>
            </a:r>
          </a:p>
          <a:p>
            <a:r>
              <a:rPr lang="en-US" dirty="0"/>
              <a:t>Its under surface bears several pollen sacs or </a:t>
            </a:r>
            <a:r>
              <a:rPr lang="en-US" dirty="0" err="1"/>
              <a:t>microsporangia</a:t>
            </a:r>
            <a:r>
              <a:rPr lang="en-US" dirty="0"/>
              <a:t> grouped in </a:t>
            </a:r>
            <a:r>
              <a:rPr lang="en-US" dirty="0" err="1"/>
              <a:t>sori</a:t>
            </a:r>
            <a:endParaRPr lang="en-US" dirty="0"/>
          </a:p>
          <a:p>
            <a:r>
              <a:rPr lang="en-US" dirty="0"/>
              <a:t>There are usually 2 to 6 pollen sacs in each </a:t>
            </a:r>
            <a:r>
              <a:rPr lang="en-US" dirty="0" err="1"/>
              <a:t>sorus</a:t>
            </a:r>
            <a:endParaRPr lang="en-US" dirty="0"/>
          </a:p>
          <a:p>
            <a:r>
              <a:rPr lang="en-US" dirty="0"/>
              <a:t>Each pollen sac contains many pollen grains or microspores</a:t>
            </a:r>
            <a:endParaRPr lang="en-GB"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96908"/>
          </a:xfrm>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a:xfrm>
            <a:off x="457200" y="1357298"/>
            <a:ext cx="8258204" cy="5000660"/>
          </a:xfrm>
        </p:spPr>
        <p:txBody>
          <a:bodyPr>
            <a:normAutofit/>
          </a:bodyPr>
          <a:lstStyle/>
          <a:p>
            <a:r>
              <a:rPr lang="en-US" dirty="0"/>
              <a:t>The nucleus of each microspore divides once</a:t>
            </a:r>
          </a:p>
          <a:p>
            <a:r>
              <a:rPr lang="en-US" dirty="0"/>
              <a:t>and produces an extremely reduced </a:t>
            </a:r>
            <a:r>
              <a:rPr lang="en-US" dirty="0" err="1"/>
              <a:t>prothallus</a:t>
            </a:r>
            <a:r>
              <a:rPr lang="en-US" dirty="0"/>
              <a:t> cell (male gametophyte) on one side</a:t>
            </a:r>
          </a:p>
          <a:p>
            <a:r>
              <a:rPr lang="en-US" dirty="0"/>
              <a:t>and a large </a:t>
            </a:r>
            <a:r>
              <a:rPr lang="en-US" dirty="0" err="1"/>
              <a:t>antheridial</a:t>
            </a:r>
            <a:r>
              <a:rPr lang="en-US" dirty="0"/>
              <a:t> cell on the other</a:t>
            </a:r>
          </a:p>
          <a:p>
            <a:r>
              <a:rPr lang="en-US" dirty="0"/>
              <a:t>The </a:t>
            </a:r>
            <a:r>
              <a:rPr lang="en-US" dirty="0" err="1"/>
              <a:t>antheridial</a:t>
            </a:r>
            <a:r>
              <a:rPr lang="en-US" dirty="0"/>
              <a:t> cell divides again</a:t>
            </a:r>
          </a:p>
          <a:p>
            <a:r>
              <a:rPr lang="en-US" dirty="0"/>
              <a:t>and produces a generative cell and a tube cell (nucleus)</a:t>
            </a:r>
          </a:p>
          <a:p>
            <a:r>
              <a:rPr lang="en-US" dirty="0"/>
              <a:t>The pollen grain is shed at this three celled stage</a:t>
            </a:r>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FOSSILS AND THEIR FORMATION Cont’d</a:t>
            </a:r>
            <a:endParaRPr lang="en-GB" dirty="0"/>
          </a:p>
        </p:txBody>
      </p:sp>
      <p:sp>
        <p:nvSpPr>
          <p:cNvPr id="3" name="Content Placeholder 2"/>
          <p:cNvSpPr>
            <a:spLocks noGrp="1"/>
          </p:cNvSpPr>
          <p:nvPr>
            <p:ph idx="1"/>
          </p:nvPr>
        </p:nvSpPr>
        <p:spPr/>
        <p:txBody>
          <a:bodyPr>
            <a:normAutofit lnSpcReduction="10000"/>
          </a:bodyPr>
          <a:lstStyle/>
          <a:p>
            <a:pPr algn="just"/>
            <a:r>
              <a:rPr lang="en-US" dirty="0"/>
              <a:t>Even the continents have drifted far from the position they occupied hundreds of millions of years ago</a:t>
            </a:r>
          </a:p>
          <a:p>
            <a:pPr algn="just"/>
            <a:r>
              <a:rPr lang="en-US" dirty="0"/>
              <a:t>No human beings were present to record these changes</a:t>
            </a:r>
          </a:p>
          <a:p>
            <a:pPr algn="just"/>
            <a:r>
              <a:rPr lang="en-US" dirty="0"/>
              <a:t>But </a:t>
            </a:r>
            <a:r>
              <a:rPr lang="en-US" b="1" dirty="0" err="1"/>
              <a:t>palaeontologists</a:t>
            </a:r>
            <a:r>
              <a:rPr lang="en-US" b="1" dirty="0"/>
              <a:t> </a:t>
            </a:r>
            <a:r>
              <a:rPr lang="en-US" dirty="0"/>
              <a:t> </a:t>
            </a:r>
            <a:r>
              <a:rPr lang="en-US" dirty="0" err="1"/>
              <a:t>ie</a:t>
            </a:r>
            <a:r>
              <a:rPr lang="en-US" dirty="0"/>
              <a:t>. scientists who study prehistoric life</a:t>
            </a:r>
          </a:p>
          <a:p>
            <a:pPr algn="just">
              <a:buFont typeface="Wingdings" pitchFamily="2" charset="2"/>
              <a:buChar char="ü"/>
            </a:pPr>
            <a:r>
              <a:rPr lang="en-US" dirty="0"/>
              <a:t>have pieced together much of the story of the earth’s past by examining its fossil record</a:t>
            </a:r>
            <a:endParaRPr lang="en-GB"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normAutofit lnSpcReduction="10000"/>
          </a:bodyPr>
          <a:lstStyle/>
          <a:p>
            <a:r>
              <a:rPr lang="en-US" dirty="0"/>
              <a:t>and subsequent changes take place after pollination</a:t>
            </a:r>
          </a:p>
          <a:p>
            <a:r>
              <a:rPr lang="en-US" dirty="0"/>
              <a:t>In </a:t>
            </a:r>
            <a:r>
              <a:rPr lang="en-US" dirty="0" err="1"/>
              <a:t>cycas</a:t>
            </a:r>
            <a:r>
              <a:rPr lang="en-US" dirty="0"/>
              <a:t> there is no proper female flower</a:t>
            </a:r>
          </a:p>
          <a:p>
            <a:r>
              <a:rPr lang="en-US" dirty="0"/>
              <a:t>The plant bears near its apex a rosette of </a:t>
            </a:r>
            <a:r>
              <a:rPr lang="en-US" dirty="0" err="1"/>
              <a:t>carpels</a:t>
            </a:r>
            <a:r>
              <a:rPr lang="en-US" dirty="0"/>
              <a:t> or </a:t>
            </a:r>
            <a:r>
              <a:rPr lang="en-US" dirty="0" err="1"/>
              <a:t>megasporophylls</a:t>
            </a:r>
            <a:r>
              <a:rPr lang="en-US" dirty="0"/>
              <a:t> which do not form a cone</a:t>
            </a:r>
          </a:p>
          <a:p>
            <a:r>
              <a:rPr lang="en-US" dirty="0"/>
              <a:t>but are arranged alternatively with the leaves</a:t>
            </a:r>
          </a:p>
          <a:p>
            <a:r>
              <a:rPr lang="en-US" dirty="0"/>
              <a:t>They are usually 15 – 30 cm long flattened or bent over like a </a:t>
            </a:r>
            <a:r>
              <a:rPr lang="en-US" dirty="0" err="1"/>
              <a:t>hoove</a:t>
            </a:r>
            <a:endParaRPr lang="en-GB"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and often dilated above</a:t>
            </a:r>
          </a:p>
          <a:p>
            <a:r>
              <a:rPr lang="en-US" dirty="0"/>
              <a:t>In many species they are covered all over with soft brownish hairs</a:t>
            </a:r>
          </a:p>
          <a:p>
            <a:r>
              <a:rPr lang="en-US" dirty="0"/>
              <a:t>Usually 2-3 pairs of ovules sometimes up t 5 pairs are borne in an alternate or opposite manner</a:t>
            </a:r>
          </a:p>
          <a:p>
            <a:r>
              <a:rPr lang="en-US" dirty="0"/>
              <a:t>on notches on either side of the stalk</a:t>
            </a:r>
          </a:p>
          <a:p>
            <a:r>
              <a:rPr lang="en-US" dirty="0"/>
              <a:t>These are mostly oval and large</a:t>
            </a:r>
            <a:endParaRPr lang="en-GB" dirty="0"/>
          </a:p>
          <a:p>
            <a:endParaRPr lang="en-GB"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The carpel in gymnosperms is always open</a:t>
            </a:r>
          </a:p>
          <a:p>
            <a:r>
              <a:rPr lang="en-US" dirty="0" err="1"/>
              <a:t>ie</a:t>
            </a:r>
            <a:r>
              <a:rPr lang="en-US" dirty="0"/>
              <a:t>. It does not close up as in angiosperms</a:t>
            </a:r>
          </a:p>
          <a:p>
            <a:r>
              <a:rPr lang="en-US" dirty="0"/>
              <a:t>to form the ovary, style and stigma</a:t>
            </a:r>
          </a:p>
          <a:p>
            <a:r>
              <a:rPr lang="en-US" dirty="0"/>
              <a:t>Ovules are borne freely exposed on the two margin of the carpel</a:t>
            </a:r>
          </a:p>
          <a:p>
            <a:r>
              <a:rPr lang="en-US" dirty="0"/>
              <a:t>The ovule grows considerably even after fertilization</a:t>
            </a:r>
            <a:endParaRPr lang="en-GB"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58204" cy="500066"/>
          </a:xfrm>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a:xfrm>
            <a:off x="457200" y="1285860"/>
            <a:ext cx="8329642" cy="5143536"/>
          </a:xfrm>
        </p:spPr>
        <p:txBody>
          <a:bodyPr>
            <a:normAutofit lnSpcReduction="10000"/>
          </a:bodyPr>
          <a:lstStyle/>
          <a:p>
            <a:r>
              <a:rPr lang="en-US" dirty="0"/>
              <a:t>It consists of a single thick integument and a </a:t>
            </a:r>
            <a:r>
              <a:rPr lang="en-US" dirty="0" err="1"/>
              <a:t>nucellus</a:t>
            </a:r>
            <a:r>
              <a:rPr lang="en-US" dirty="0"/>
              <a:t> or </a:t>
            </a:r>
            <a:r>
              <a:rPr lang="en-US" dirty="0" err="1"/>
              <a:t>megasporangium</a:t>
            </a:r>
            <a:endParaRPr lang="en-US" dirty="0"/>
          </a:p>
          <a:p>
            <a:r>
              <a:rPr lang="en-US" dirty="0"/>
              <a:t>fused practically through out with the </a:t>
            </a:r>
            <a:r>
              <a:rPr lang="en-US" dirty="0" err="1"/>
              <a:t>intergument</a:t>
            </a:r>
            <a:endParaRPr lang="en-US" dirty="0"/>
          </a:p>
          <a:p>
            <a:r>
              <a:rPr lang="en-US" dirty="0"/>
              <a:t>The </a:t>
            </a:r>
            <a:r>
              <a:rPr lang="en-US" dirty="0" err="1"/>
              <a:t>intergument</a:t>
            </a:r>
            <a:r>
              <a:rPr lang="en-US" dirty="0"/>
              <a:t> has an apical opening the </a:t>
            </a:r>
            <a:r>
              <a:rPr lang="en-US" dirty="0" err="1"/>
              <a:t>micropyle</a:t>
            </a:r>
            <a:r>
              <a:rPr lang="en-US" dirty="0"/>
              <a:t> and consist of three layers</a:t>
            </a:r>
          </a:p>
          <a:p>
            <a:r>
              <a:rPr lang="en-US" dirty="0"/>
              <a:t>a stony layer and a fleshy layer on the outer side</a:t>
            </a:r>
          </a:p>
          <a:p>
            <a:r>
              <a:rPr lang="en-US" dirty="0"/>
              <a:t>The inner layer merges into the </a:t>
            </a:r>
            <a:r>
              <a:rPr lang="en-US" dirty="0" err="1"/>
              <a:t>nucellus</a:t>
            </a:r>
            <a:r>
              <a:rPr lang="en-US" dirty="0"/>
              <a:t> lower down</a:t>
            </a:r>
            <a:endParaRPr lang="en-GB"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7666-80DB-4A07-A171-76E21B27F76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02373F-3A83-4A3B-8030-8C6CEADF7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88640"/>
            <a:ext cx="8784976" cy="6552728"/>
          </a:xfrm>
        </p:spPr>
      </p:pic>
    </p:spTree>
    <p:extLst>
      <p:ext uri="{BB962C8B-B14F-4D97-AF65-F5344CB8AC3E}">
        <p14:creationId xmlns:p14="http://schemas.microsoft.com/office/powerpoint/2010/main" val="2071518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A megaspore mother cell is produced within the </a:t>
            </a:r>
            <a:r>
              <a:rPr lang="en-US" dirty="0" err="1"/>
              <a:t>nucellus</a:t>
            </a:r>
            <a:r>
              <a:rPr lang="en-US" dirty="0"/>
              <a:t> of the ovule</a:t>
            </a:r>
          </a:p>
          <a:p>
            <a:r>
              <a:rPr lang="en-US" dirty="0"/>
              <a:t>This divides to form a row of 4 megaspores</a:t>
            </a:r>
          </a:p>
          <a:p>
            <a:r>
              <a:rPr lang="en-US" dirty="0"/>
              <a:t>Only one megaspore is functional the other three disintegrate</a:t>
            </a:r>
          </a:p>
          <a:p>
            <a:r>
              <a:rPr lang="en-US" dirty="0"/>
              <a:t>the functional megaspore divides rapidly</a:t>
            </a:r>
          </a:p>
          <a:p>
            <a:r>
              <a:rPr lang="en-US" dirty="0"/>
              <a:t>and gives rise to a cellular mass of tissue within it</a:t>
            </a:r>
            <a:endParaRPr lang="en-GB"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This is the female </a:t>
            </a:r>
            <a:r>
              <a:rPr lang="en-US" dirty="0" err="1"/>
              <a:t>prothallus</a:t>
            </a:r>
            <a:r>
              <a:rPr lang="en-US" dirty="0"/>
              <a:t> or female gametophyte designated as endosperms</a:t>
            </a:r>
          </a:p>
          <a:p>
            <a:r>
              <a:rPr lang="en-US" dirty="0"/>
              <a:t>the </a:t>
            </a:r>
            <a:r>
              <a:rPr lang="en-US" dirty="0" err="1"/>
              <a:t>prothallus</a:t>
            </a:r>
            <a:r>
              <a:rPr lang="en-US" dirty="0"/>
              <a:t> is completely </a:t>
            </a:r>
            <a:r>
              <a:rPr lang="en-US" dirty="0" err="1"/>
              <a:t>endosporous</a:t>
            </a:r>
            <a:endParaRPr lang="en-US" dirty="0"/>
          </a:p>
          <a:p>
            <a:r>
              <a:rPr lang="en-US" dirty="0"/>
              <a:t>remains permanently enclosed with in the </a:t>
            </a:r>
            <a:r>
              <a:rPr lang="en-US" dirty="0" err="1"/>
              <a:t>nucellus</a:t>
            </a:r>
            <a:endParaRPr lang="en-US" dirty="0"/>
          </a:p>
          <a:p>
            <a:r>
              <a:rPr lang="en-US" dirty="0"/>
              <a:t>The fully developed gametophyte is cellular and large</a:t>
            </a:r>
          </a:p>
          <a:p>
            <a:r>
              <a:rPr lang="en-US" dirty="0"/>
              <a:t>occupying the major part of the </a:t>
            </a:r>
            <a:r>
              <a:rPr lang="en-US" dirty="0" err="1"/>
              <a:t>nucellus</a:t>
            </a:r>
            <a:endParaRPr lang="en-GB" dirty="0"/>
          </a:p>
          <a:p>
            <a:endParaRPr lang="en-GB"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AD6E-84EB-436F-9456-0A5CA55785A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3E7E711-71EE-4640-AF68-C965442F87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6633"/>
            <a:ext cx="9144000" cy="6741368"/>
          </a:xfrm>
          <a:prstGeom prst="rect">
            <a:avLst/>
          </a:prstGeom>
        </p:spPr>
      </p:pic>
    </p:spTree>
    <p:extLst>
      <p:ext uri="{BB962C8B-B14F-4D97-AF65-F5344CB8AC3E}">
        <p14:creationId xmlns:p14="http://schemas.microsoft.com/office/powerpoint/2010/main" val="26585854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It has 2 distinct regions</a:t>
            </a:r>
          </a:p>
          <a:p>
            <a:pPr>
              <a:buFont typeface="Wingdings" pitchFamily="2" charset="2"/>
              <a:buChar char="ü"/>
            </a:pPr>
            <a:r>
              <a:rPr lang="en-US" dirty="0"/>
              <a:t>a region of smaller cells towards the upper end</a:t>
            </a:r>
          </a:p>
          <a:p>
            <a:pPr>
              <a:buFont typeface="Wingdings" pitchFamily="2" charset="2"/>
              <a:buChar char="ü"/>
            </a:pPr>
            <a:r>
              <a:rPr lang="en-US" dirty="0"/>
              <a:t>and a region of larger cells nutritive in function (endosperm)</a:t>
            </a:r>
          </a:p>
          <a:p>
            <a:r>
              <a:rPr lang="en-US" dirty="0"/>
              <a:t>The endosperm grows rapidly after fertilization</a:t>
            </a:r>
          </a:p>
          <a:p>
            <a:r>
              <a:rPr lang="en-US" dirty="0"/>
              <a:t>and forms the major part of the seed</a:t>
            </a:r>
            <a:endParaRPr lang="en-GB"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58204" cy="357190"/>
          </a:xfrm>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a:xfrm>
            <a:off x="457200" y="1214422"/>
            <a:ext cx="8258204" cy="5214974"/>
          </a:xfrm>
        </p:spPr>
        <p:txBody>
          <a:bodyPr>
            <a:normAutofit lnSpcReduction="10000"/>
          </a:bodyPr>
          <a:lstStyle/>
          <a:p>
            <a:r>
              <a:rPr lang="en-US" dirty="0"/>
              <a:t>The small celled region produces</a:t>
            </a:r>
          </a:p>
          <a:p>
            <a:r>
              <a:rPr lang="en-US" dirty="0"/>
              <a:t>a few (2-8) archegonia towards the </a:t>
            </a:r>
            <a:r>
              <a:rPr lang="en-US" dirty="0" err="1"/>
              <a:t>micropyle</a:t>
            </a:r>
            <a:endParaRPr lang="en-US" dirty="0"/>
          </a:p>
          <a:p>
            <a:r>
              <a:rPr lang="en-US" dirty="0"/>
              <a:t>Each </a:t>
            </a:r>
            <a:r>
              <a:rPr lang="en-US" dirty="0" err="1"/>
              <a:t>archegonium</a:t>
            </a:r>
            <a:r>
              <a:rPr lang="en-US" dirty="0"/>
              <a:t> is extremely small and consist of</a:t>
            </a:r>
          </a:p>
          <a:p>
            <a:r>
              <a:rPr lang="en-US" dirty="0"/>
              <a:t>a very short neck with two small cells (but no neck canal cells)</a:t>
            </a:r>
          </a:p>
          <a:p>
            <a:r>
              <a:rPr lang="en-US" dirty="0"/>
              <a:t>and a large </a:t>
            </a:r>
            <a:r>
              <a:rPr lang="en-US" dirty="0" err="1"/>
              <a:t>venter</a:t>
            </a:r>
            <a:r>
              <a:rPr lang="en-US" dirty="0"/>
              <a:t> completely filled by an egg cell</a:t>
            </a:r>
          </a:p>
          <a:p>
            <a:r>
              <a:rPr lang="en-US" dirty="0"/>
              <a:t>There is a distinct free egg-nucleus lying somewhere in its centre</a:t>
            </a:r>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FOSSILS AND THEIR FORMATION Cont’d</a:t>
            </a:r>
            <a:endParaRPr lang="en-GB" dirty="0"/>
          </a:p>
        </p:txBody>
      </p:sp>
      <p:sp>
        <p:nvSpPr>
          <p:cNvPr id="3" name="Content Placeholder 2"/>
          <p:cNvSpPr>
            <a:spLocks noGrp="1"/>
          </p:cNvSpPr>
          <p:nvPr>
            <p:ph idx="1"/>
          </p:nvPr>
        </p:nvSpPr>
        <p:spPr/>
        <p:txBody>
          <a:bodyPr>
            <a:normAutofit/>
          </a:bodyPr>
          <a:lstStyle/>
          <a:p>
            <a:r>
              <a:rPr lang="en-US" dirty="0"/>
              <a:t>The fossil record provides important evidence of the history of life</a:t>
            </a:r>
          </a:p>
          <a:p>
            <a:r>
              <a:rPr lang="en-US" dirty="0"/>
              <a:t>Fossils indicate that over hundreds of millions of years</a:t>
            </a:r>
          </a:p>
          <a:p>
            <a:pPr>
              <a:buFont typeface="Wingdings" pitchFamily="2" charset="2"/>
              <a:buChar char="ü"/>
            </a:pPr>
            <a:r>
              <a:rPr lang="en-US" dirty="0"/>
              <a:t>life on earth has evolved from simple one-celled bacteria and algae</a:t>
            </a:r>
          </a:p>
          <a:p>
            <a:pPr>
              <a:buFont typeface="Wingdings" pitchFamily="2" charset="2"/>
              <a:buChar char="ü"/>
            </a:pPr>
            <a:r>
              <a:rPr lang="en-US" dirty="0"/>
              <a:t>into a tremendous variety of complex organisms </a:t>
            </a:r>
            <a:endParaRPr lang="en-GB"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CYCADOPSIDA</a:t>
            </a:r>
            <a:r>
              <a:rPr lang="en-US" dirty="0"/>
              <a:t> – the cycads CONT’D</a:t>
            </a:r>
            <a:endParaRPr lang="en-GB" dirty="0"/>
          </a:p>
        </p:txBody>
      </p:sp>
      <p:sp>
        <p:nvSpPr>
          <p:cNvPr id="3" name="Content Placeholder 2"/>
          <p:cNvSpPr>
            <a:spLocks noGrp="1"/>
          </p:cNvSpPr>
          <p:nvPr>
            <p:ph idx="1"/>
          </p:nvPr>
        </p:nvSpPr>
        <p:spPr/>
        <p:txBody>
          <a:bodyPr/>
          <a:lstStyle/>
          <a:p>
            <a:r>
              <a:rPr lang="en-US" dirty="0"/>
              <a:t>Just below the </a:t>
            </a:r>
            <a:r>
              <a:rPr lang="en-US" dirty="0" err="1"/>
              <a:t>micropyle</a:t>
            </a:r>
            <a:r>
              <a:rPr lang="en-US" dirty="0"/>
              <a:t> a chamber or cavity is formed</a:t>
            </a:r>
          </a:p>
          <a:p>
            <a:r>
              <a:rPr lang="en-US" dirty="0"/>
              <a:t>due to the breaking down of some of the </a:t>
            </a:r>
            <a:r>
              <a:rPr lang="en-US" dirty="0" err="1"/>
              <a:t>nucellus</a:t>
            </a:r>
            <a:r>
              <a:rPr lang="en-US" dirty="0"/>
              <a:t> cells</a:t>
            </a:r>
          </a:p>
          <a:p>
            <a:r>
              <a:rPr lang="en-US" dirty="0"/>
              <a:t>This cavity is called the pollen chamber</a:t>
            </a:r>
          </a:p>
          <a:p>
            <a:r>
              <a:rPr lang="en-US" dirty="0"/>
              <a:t>Just below this, another chamber is formed in the </a:t>
            </a:r>
            <a:r>
              <a:rPr lang="en-US" dirty="0" err="1"/>
              <a:t>prothallus</a:t>
            </a:r>
            <a:endParaRPr lang="en-US" dirty="0"/>
          </a:p>
          <a:p>
            <a:r>
              <a:rPr lang="en-US" dirty="0"/>
              <a:t>This is the </a:t>
            </a:r>
            <a:r>
              <a:rPr lang="en-US" dirty="0" err="1"/>
              <a:t>archegonial</a:t>
            </a:r>
            <a:r>
              <a:rPr lang="en-US" dirty="0"/>
              <a:t> chamber</a:t>
            </a:r>
            <a:endParaRPr lang="en-GB" dirty="0"/>
          </a:p>
          <a:p>
            <a:endParaRPr lang="en-GB"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585A-5A4A-4098-BFA7-3AE222F7A2A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28F6C-870E-478C-88BA-7CEC17943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20" y="188640"/>
            <a:ext cx="9505056" cy="6552728"/>
          </a:xfrm>
        </p:spPr>
      </p:pic>
    </p:spTree>
    <p:extLst>
      <p:ext uri="{BB962C8B-B14F-4D97-AF65-F5344CB8AC3E}">
        <p14:creationId xmlns:p14="http://schemas.microsoft.com/office/powerpoint/2010/main" val="21566546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POLLINATION AND </a:t>
            </a:r>
            <a:r>
              <a:rPr lang="en-US" dirty="0" err="1"/>
              <a:t>FERTILISAITON</a:t>
            </a:r>
            <a:br>
              <a:rPr lang="en-GB" dirty="0"/>
            </a:br>
            <a:endParaRPr lang="en-GB" dirty="0"/>
          </a:p>
        </p:txBody>
      </p:sp>
      <p:sp>
        <p:nvSpPr>
          <p:cNvPr id="3" name="Content Placeholder 2"/>
          <p:cNvSpPr>
            <a:spLocks noGrp="1"/>
          </p:cNvSpPr>
          <p:nvPr>
            <p:ph idx="1"/>
          </p:nvPr>
        </p:nvSpPr>
        <p:spPr/>
        <p:txBody>
          <a:bodyPr/>
          <a:lstStyle/>
          <a:p>
            <a:r>
              <a:rPr lang="en-US" dirty="0"/>
              <a:t>The pollen grains are carried by the wind</a:t>
            </a:r>
          </a:p>
          <a:p>
            <a:r>
              <a:rPr lang="en-US" dirty="0"/>
              <a:t>They fall on the </a:t>
            </a:r>
            <a:r>
              <a:rPr lang="en-US" dirty="0" err="1"/>
              <a:t>micropyle</a:t>
            </a:r>
            <a:endParaRPr lang="en-US" dirty="0"/>
          </a:p>
          <a:p>
            <a:r>
              <a:rPr lang="en-US" dirty="0"/>
              <a:t>and get bathed in the mucilage secreted by the </a:t>
            </a:r>
            <a:r>
              <a:rPr lang="en-US" dirty="0" err="1"/>
              <a:t>micropyle</a:t>
            </a:r>
            <a:endParaRPr lang="en-US" dirty="0"/>
          </a:p>
          <a:p>
            <a:r>
              <a:rPr lang="en-US" dirty="0"/>
              <a:t>As the mucilage dries up</a:t>
            </a:r>
          </a:p>
          <a:p>
            <a:r>
              <a:rPr lang="en-US" dirty="0"/>
              <a:t>the pollen grains are drawn into the pollen chamber</a:t>
            </a:r>
          </a:p>
          <a:p>
            <a:endParaRPr lang="en-GB"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r>
              <a:rPr lang="en-US" dirty="0"/>
              <a:t>POLLINATION AND </a:t>
            </a:r>
            <a:r>
              <a:rPr lang="en-US" dirty="0" err="1"/>
              <a:t>FERTILISAITON</a:t>
            </a:r>
            <a:r>
              <a:rPr lang="en-US" dirty="0"/>
              <a:t> CONT’D</a:t>
            </a:r>
            <a:endParaRPr lang="en-GB" dirty="0"/>
          </a:p>
        </p:txBody>
      </p:sp>
      <p:sp>
        <p:nvSpPr>
          <p:cNvPr id="3" name="Content Placeholder 2"/>
          <p:cNvSpPr>
            <a:spLocks noGrp="1"/>
          </p:cNvSpPr>
          <p:nvPr>
            <p:ph idx="1"/>
          </p:nvPr>
        </p:nvSpPr>
        <p:spPr>
          <a:xfrm>
            <a:off x="457200" y="1357298"/>
            <a:ext cx="8329642" cy="5000660"/>
          </a:xfrm>
        </p:spPr>
        <p:txBody>
          <a:bodyPr>
            <a:normAutofit lnSpcReduction="10000"/>
          </a:bodyPr>
          <a:lstStyle/>
          <a:p>
            <a:r>
              <a:rPr lang="en-US" dirty="0"/>
              <a:t>The pollen grain divides and forms </a:t>
            </a:r>
          </a:p>
          <a:p>
            <a:pPr lvl="0">
              <a:buFont typeface="Wingdings" pitchFamily="2" charset="2"/>
              <a:buChar char="ü"/>
            </a:pPr>
            <a:r>
              <a:rPr lang="en-US" dirty="0"/>
              <a:t>A small </a:t>
            </a:r>
            <a:r>
              <a:rPr lang="en-US" dirty="0" err="1"/>
              <a:t>prothallus</a:t>
            </a:r>
            <a:r>
              <a:rPr lang="en-US" dirty="0"/>
              <a:t> cell (male gametophyte) on one side</a:t>
            </a:r>
            <a:endParaRPr lang="en-GB" dirty="0"/>
          </a:p>
          <a:p>
            <a:pPr lvl="0">
              <a:buFont typeface="Wingdings" pitchFamily="2" charset="2"/>
              <a:buChar char="ü"/>
            </a:pPr>
            <a:r>
              <a:rPr lang="en-US" dirty="0"/>
              <a:t>A generative cell</a:t>
            </a:r>
            <a:endParaRPr lang="en-GB" dirty="0"/>
          </a:p>
          <a:p>
            <a:pPr lvl="0">
              <a:buFont typeface="Wingdings" pitchFamily="2" charset="2"/>
              <a:buChar char="ü"/>
            </a:pPr>
            <a:r>
              <a:rPr lang="en-US" dirty="0"/>
              <a:t>A tube cell</a:t>
            </a:r>
            <a:endParaRPr lang="en-GB" dirty="0"/>
          </a:p>
          <a:p>
            <a:r>
              <a:rPr lang="en-US" dirty="0"/>
              <a:t>The tube cell elongates into a long branched pollen tube which enters the </a:t>
            </a:r>
            <a:r>
              <a:rPr lang="en-US" dirty="0" err="1"/>
              <a:t>archegonial</a:t>
            </a:r>
            <a:r>
              <a:rPr lang="en-US" dirty="0"/>
              <a:t> chamber</a:t>
            </a:r>
          </a:p>
          <a:p>
            <a:r>
              <a:rPr lang="en-US" dirty="0"/>
              <a:t>the membrane between the two chambers having broken down</a:t>
            </a:r>
            <a:endParaRPr lang="en-GB"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POLLINATION AND </a:t>
            </a:r>
            <a:r>
              <a:rPr lang="en-US" dirty="0" err="1"/>
              <a:t>FERTILISAITON</a:t>
            </a:r>
            <a:r>
              <a:rPr lang="en-US" dirty="0"/>
              <a:t> CONT’D</a:t>
            </a:r>
            <a:endParaRPr lang="en-GB" dirty="0"/>
          </a:p>
        </p:txBody>
      </p:sp>
      <p:sp>
        <p:nvSpPr>
          <p:cNvPr id="3" name="Content Placeholder 2"/>
          <p:cNvSpPr>
            <a:spLocks noGrp="1"/>
          </p:cNvSpPr>
          <p:nvPr>
            <p:ph idx="1"/>
          </p:nvPr>
        </p:nvSpPr>
        <p:spPr/>
        <p:txBody>
          <a:bodyPr/>
          <a:lstStyle/>
          <a:p>
            <a:r>
              <a:rPr lang="en-US" dirty="0"/>
              <a:t>The generative cell divides into two</a:t>
            </a:r>
          </a:p>
          <a:p>
            <a:r>
              <a:rPr lang="en-US" dirty="0"/>
              <a:t>the stalk cell and the body cell</a:t>
            </a:r>
          </a:p>
          <a:p>
            <a:r>
              <a:rPr lang="en-US" dirty="0"/>
              <a:t>The stalk cell is sterile and the body cell divides into two male gametes (spermatozoids)</a:t>
            </a:r>
          </a:p>
          <a:p>
            <a:r>
              <a:rPr lang="en-US" dirty="0"/>
              <a:t>These are remarkably large, top shaped and </a:t>
            </a:r>
            <a:r>
              <a:rPr lang="en-US" dirty="0" err="1"/>
              <a:t>multiciliate</a:t>
            </a:r>
            <a:endParaRPr lang="en-US" dirty="0"/>
          </a:p>
          <a:p>
            <a:r>
              <a:rPr lang="en-US" dirty="0"/>
              <a:t>The cilia are arranged in a spiral band</a:t>
            </a:r>
            <a:endParaRPr lang="en-GB"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POLLINATION AND </a:t>
            </a:r>
            <a:r>
              <a:rPr lang="en-US" dirty="0" err="1"/>
              <a:t>FERTILISAITON</a:t>
            </a:r>
            <a:r>
              <a:rPr lang="en-US" dirty="0"/>
              <a:t> CONT’D</a:t>
            </a:r>
            <a:endParaRPr lang="en-GB" dirty="0"/>
          </a:p>
        </p:txBody>
      </p:sp>
      <p:sp>
        <p:nvSpPr>
          <p:cNvPr id="3" name="Content Placeholder 2"/>
          <p:cNvSpPr>
            <a:spLocks noGrp="1"/>
          </p:cNvSpPr>
          <p:nvPr>
            <p:ph idx="1"/>
          </p:nvPr>
        </p:nvSpPr>
        <p:spPr/>
        <p:txBody>
          <a:bodyPr>
            <a:normAutofit/>
          </a:bodyPr>
          <a:lstStyle/>
          <a:p>
            <a:r>
              <a:rPr lang="en-US" dirty="0"/>
              <a:t>The pollen tube bursts at the apex and the spermatozoids are set free</a:t>
            </a:r>
          </a:p>
          <a:p>
            <a:r>
              <a:rPr lang="en-US" dirty="0"/>
              <a:t>They swim to the </a:t>
            </a:r>
            <a:r>
              <a:rPr lang="en-US" dirty="0" err="1"/>
              <a:t>archegonium</a:t>
            </a:r>
            <a:r>
              <a:rPr lang="en-US" dirty="0"/>
              <a:t> by vibrating their cilia and enter the egg cell</a:t>
            </a:r>
          </a:p>
          <a:p>
            <a:r>
              <a:rPr lang="en-US" dirty="0"/>
              <a:t>The male nucleus steps out of its cytoplasm sheath</a:t>
            </a:r>
          </a:p>
          <a:p>
            <a:r>
              <a:rPr lang="en-US" dirty="0"/>
              <a:t>moves towards the egg nucleus and finally penetrates it</a:t>
            </a:r>
            <a:endParaRPr lang="en-GB" dirty="0"/>
          </a:p>
          <a:p>
            <a:endParaRPr lang="en-GB"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POLLINATION AND </a:t>
            </a:r>
            <a:r>
              <a:rPr lang="en-US" dirty="0" err="1"/>
              <a:t>FERTILISAITON</a:t>
            </a:r>
            <a:r>
              <a:rPr lang="en-US" dirty="0"/>
              <a:t> CONT’D</a:t>
            </a:r>
            <a:endParaRPr lang="en-GB" dirty="0"/>
          </a:p>
        </p:txBody>
      </p:sp>
      <p:sp>
        <p:nvSpPr>
          <p:cNvPr id="3" name="Content Placeholder 2"/>
          <p:cNvSpPr>
            <a:spLocks noGrp="1"/>
          </p:cNvSpPr>
          <p:nvPr>
            <p:ph idx="1"/>
          </p:nvPr>
        </p:nvSpPr>
        <p:spPr/>
        <p:txBody>
          <a:bodyPr/>
          <a:lstStyle/>
          <a:p>
            <a:r>
              <a:rPr lang="en-US" dirty="0"/>
              <a:t>Fertilization is thus effected</a:t>
            </a:r>
          </a:p>
          <a:p>
            <a:r>
              <a:rPr lang="en-US" dirty="0"/>
              <a:t>The interval between fertilization and pollination is about 4 months</a:t>
            </a:r>
            <a:endParaRPr lang="en-GB"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DEVELOPMENT OF THE EMBRYO</a:t>
            </a:r>
            <a:br>
              <a:rPr lang="en-GB" dirty="0"/>
            </a:br>
            <a:endParaRPr lang="en-GB" dirty="0"/>
          </a:p>
        </p:txBody>
      </p:sp>
      <p:sp>
        <p:nvSpPr>
          <p:cNvPr id="3" name="Content Placeholder 2"/>
          <p:cNvSpPr>
            <a:spLocks noGrp="1"/>
          </p:cNvSpPr>
          <p:nvPr>
            <p:ph idx="1"/>
          </p:nvPr>
        </p:nvSpPr>
        <p:spPr/>
        <p:txBody>
          <a:bodyPr/>
          <a:lstStyle/>
          <a:p>
            <a:r>
              <a:rPr lang="en-US" dirty="0"/>
              <a:t>After fertilization the egg nucleus undergoes nuclear divisions</a:t>
            </a:r>
          </a:p>
          <a:p>
            <a:r>
              <a:rPr lang="en-US" dirty="0"/>
              <a:t>Later cell walls are formed round the nuclei</a:t>
            </a:r>
          </a:p>
          <a:p>
            <a:r>
              <a:rPr lang="en-US" dirty="0"/>
              <a:t>The cellular mass at the base of the egg constitutes the pro embryo</a:t>
            </a:r>
          </a:p>
          <a:p>
            <a:r>
              <a:rPr lang="en-US" dirty="0"/>
              <a:t>while the upper cells form a large food reservoir</a:t>
            </a:r>
            <a:endParaRPr lang="en-GB"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DEVELOPMENT OF THE EMBRYO CONT’D</a:t>
            </a:r>
            <a:endParaRPr lang="en-GB" dirty="0"/>
          </a:p>
        </p:txBody>
      </p:sp>
      <p:sp>
        <p:nvSpPr>
          <p:cNvPr id="3" name="Content Placeholder 2"/>
          <p:cNvSpPr>
            <a:spLocks noGrp="1"/>
          </p:cNvSpPr>
          <p:nvPr>
            <p:ph idx="1"/>
          </p:nvPr>
        </p:nvSpPr>
        <p:spPr/>
        <p:txBody>
          <a:bodyPr/>
          <a:lstStyle/>
          <a:p>
            <a:r>
              <a:rPr lang="en-US" dirty="0"/>
              <a:t>The pro embryo soon differentiates into a suspensor and a terminal embryo</a:t>
            </a:r>
          </a:p>
          <a:p>
            <a:r>
              <a:rPr lang="en-US" dirty="0"/>
              <a:t>The embryo becomes differentiated into a radical, a </a:t>
            </a:r>
            <a:r>
              <a:rPr lang="en-US" dirty="0" err="1"/>
              <a:t>plumule</a:t>
            </a:r>
            <a:r>
              <a:rPr lang="en-US" dirty="0"/>
              <a:t> and a pair of cotyledons</a:t>
            </a:r>
          </a:p>
          <a:p>
            <a:r>
              <a:rPr lang="en-US" dirty="0"/>
              <a:t>Although there are a few archegonia</a:t>
            </a:r>
          </a:p>
          <a:p>
            <a:r>
              <a:rPr lang="en-US" dirty="0"/>
              <a:t>only one embryo matures into a seed</a:t>
            </a:r>
            <a:endParaRPr lang="en-GB"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SEED</a:t>
            </a:r>
            <a:br>
              <a:rPr lang="en-GB" dirty="0"/>
            </a:br>
            <a:endParaRPr lang="en-GB" dirty="0"/>
          </a:p>
        </p:txBody>
      </p:sp>
      <p:sp>
        <p:nvSpPr>
          <p:cNvPr id="3" name="Content Placeholder 2"/>
          <p:cNvSpPr>
            <a:spLocks noGrp="1"/>
          </p:cNvSpPr>
          <p:nvPr>
            <p:ph idx="1"/>
          </p:nvPr>
        </p:nvSpPr>
        <p:spPr/>
        <p:txBody>
          <a:bodyPr/>
          <a:lstStyle/>
          <a:p>
            <a:r>
              <a:rPr lang="en-US" dirty="0"/>
              <a:t>After fertilization the ovule as a whole grows into a seed</a:t>
            </a:r>
          </a:p>
          <a:p>
            <a:r>
              <a:rPr lang="en-US" dirty="0"/>
              <a:t>The mature seed bears only one embryo differentiated</a:t>
            </a:r>
          </a:p>
          <a:p>
            <a:r>
              <a:rPr lang="en-US" dirty="0"/>
              <a:t>into hypocotyls, a radical, a </a:t>
            </a:r>
            <a:r>
              <a:rPr lang="en-US" dirty="0" err="1"/>
              <a:t>plumule</a:t>
            </a:r>
            <a:r>
              <a:rPr lang="en-US" dirty="0"/>
              <a:t> and two cotyledons a constant feature of all cycads</a:t>
            </a:r>
          </a:p>
          <a:p>
            <a:r>
              <a:rPr lang="en-US" dirty="0"/>
              <a:t>The cotyledons remain embedded in the endosperm and absorb food from it</a:t>
            </a: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FOSSILS AND THEIR FORMATION Cont’d</a:t>
            </a:r>
            <a:endParaRPr lang="en-GB" dirty="0"/>
          </a:p>
        </p:txBody>
      </p:sp>
      <p:sp>
        <p:nvSpPr>
          <p:cNvPr id="3" name="Content Placeholder 2"/>
          <p:cNvSpPr>
            <a:spLocks noGrp="1"/>
          </p:cNvSpPr>
          <p:nvPr>
            <p:ph idx="1"/>
          </p:nvPr>
        </p:nvSpPr>
        <p:spPr/>
        <p:txBody>
          <a:bodyPr>
            <a:normAutofit/>
          </a:bodyPr>
          <a:lstStyle/>
          <a:p>
            <a:pPr algn="just"/>
            <a:r>
              <a:rPr lang="en-US" dirty="0"/>
              <a:t>Fossils also indicate that certain species changed dramatically</a:t>
            </a:r>
          </a:p>
          <a:p>
            <a:pPr algn="just">
              <a:buFont typeface="Wingdings" pitchFamily="2" charset="2"/>
              <a:buChar char="ü"/>
            </a:pPr>
            <a:r>
              <a:rPr lang="en-US" dirty="0"/>
              <a:t>giving rise to entirely new forms of life</a:t>
            </a:r>
          </a:p>
          <a:p>
            <a:pPr algn="just"/>
            <a:r>
              <a:rPr lang="en-US" dirty="0"/>
              <a:t>The location of fossils in the strata (layers) of sedimentary rock can show how living things increased in complexity through time</a:t>
            </a:r>
          </a:p>
          <a:p>
            <a:pPr algn="just"/>
            <a:r>
              <a:rPr lang="en-US" dirty="0"/>
              <a:t>As sediments were deposited new layers settled on top of older ones</a:t>
            </a:r>
            <a:endParaRPr lang="en-GB"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SEED CONT’D</a:t>
            </a:r>
            <a:endParaRPr lang="en-GB" dirty="0"/>
          </a:p>
        </p:txBody>
      </p:sp>
      <p:sp>
        <p:nvSpPr>
          <p:cNvPr id="3" name="Content Placeholder 2"/>
          <p:cNvSpPr>
            <a:spLocks noGrp="1"/>
          </p:cNvSpPr>
          <p:nvPr>
            <p:ph idx="1"/>
          </p:nvPr>
        </p:nvSpPr>
        <p:spPr/>
        <p:txBody>
          <a:bodyPr>
            <a:normAutofit lnSpcReduction="10000"/>
          </a:bodyPr>
          <a:lstStyle/>
          <a:p>
            <a:r>
              <a:rPr lang="en-US" dirty="0"/>
              <a:t>The seed coat or </a:t>
            </a:r>
            <a:r>
              <a:rPr lang="en-US" dirty="0" err="1"/>
              <a:t>intergument</a:t>
            </a:r>
            <a:r>
              <a:rPr lang="en-US" dirty="0"/>
              <a:t> surrounding the seed consist of</a:t>
            </a:r>
          </a:p>
          <a:p>
            <a:r>
              <a:rPr lang="en-US" dirty="0"/>
              <a:t>a thick fleshy outer layer and a store inner layer</a:t>
            </a:r>
          </a:p>
          <a:p>
            <a:r>
              <a:rPr lang="en-US" dirty="0"/>
              <a:t>The endosperm stores a considerable quantity of food for the use of the embryo</a:t>
            </a:r>
          </a:p>
          <a:p>
            <a:r>
              <a:rPr lang="en-US" dirty="0"/>
              <a:t>while the seed germinated</a:t>
            </a:r>
          </a:p>
          <a:p>
            <a:r>
              <a:rPr lang="en-US" dirty="0"/>
              <a:t>Its germination is prompt without any period of rest</a:t>
            </a:r>
            <a:endParaRPr lang="en-GB"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t>
            </a:r>
            <a:r>
              <a:rPr lang="en-US" dirty="0" err="1"/>
              <a:t>CONIFEROPSIDA</a:t>
            </a:r>
            <a:br>
              <a:rPr lang="en-GB" dirty="0"/>
            </a:br>
            <a:endParaRPr lang="en-GB" dirty="0"/>
          </a:p>
        </p:txBody>
      </p:sp>
      <p:sp>
        <p:nvSpPr>
          <p:cNvPr id="3" name="Content Placeholder 2"/>
          <p:cNvSpPr>
            <a:spLocks noGrp="1"/>
          </p:cNvSpPr>
          <p:nvPr>
            <p:ph idx="1"/>
          </p:nvPr>
        </p:nvSpPr>
        <p:spPr/>
        <p:txBody>
          <a:bodyPr/>
          <a:lstStyle/>
          <a:p>
            <a:pPr>
              <a:buFont typeface="Wingdings" pitchFamily="2" charset="2"/>
              <a:buChar char="§"/>
            </a:pPr>
            <a:r>
              <a:rPr lang="en-US" b="1" dirty="0"/>
              <a:t>Order </a:t>
            </a:r>
            <a:r>
              <a:rPr lang="en-US" b="1" dirty="0" err="1"/>
              <a:t>coniferales</a:t>
            </a:r>
            <a:r>
              <a:rPr lang="en-US" b="1" dirty="0"/>
              <a:t> </a:t>
            </a:r>
          </a:p>
          <a:p>
            <a:r>
              <a:rPr lang="en-US" dirty="0"/>
              <a:t>The Conifers constitute the largest order among the gymnosperms</a:t>
            </a:r>
          </a:p>
          <a:p>
            <a:r>
              <a:rPr lang="en-US" dirty="0"/>
              <a:t>They grow mostly in cold climates and at high altitude in the hills</a:t>
            </a:r>
          </a:p>
          <a:p>
            <a:r>
              <a:rPr lang="en-US" dirty="0"/>
              <a:t>and are evergreen trees or shrubs</a:t>
            </a:r>
          </a:p>
          <a:p>
            <a:r>
              <a:rPr lang="en-US" dirty="0"/>
              <a:t>Some of the genera are, pine (</a:t>
            </a:r>
            <a:r>
              <a:rPr lang="en-US" dirty="0" err="1"/>
              <a:t>Pinus</a:t>
            </a:r>
            <a:r>
              <a:rPr lang="en-US" dirty="0"/>
              <a:t>), fir (</a:t>
            </a:r>
            <a:r>
              <a:rPr lang="en-US" dirty="0" err="1"/>
              <a:t>Abies</a:t>
            </a:r>
            <a:r>
              <a:rPr lang="en-US" dirty="0"/>
              <a:t>), </a:t>
            </a:r>
            <a:r>
              <a:rPr lang="en-US" dirty="0" err="1"/>
              <a:t>spince</a:t>
            </a:r>
            <a:r>
              <a:rPr lang="en-US" dirty="0"/>
              <a:t> (</a:t>
            </a:r>
            <a:r>
              <a:rPr lang="en-US" dirty="0" err="1"/>
              <a:t>Picea</a:t>
            </a:r>
            <a:r>
              <a:rPr lang="en-US" dirty="0"/>
              <a:t>), cedar (</a:t>
            </a:r>
            <a:r>
              <a:rPr lang="en-US" dirty="0" err="1"/>
              <a:t>Cedous</a:t>
            </a:r>
            <a:r>
              <a:rPr lang="en-US" dirty="0"/>
              <a:t>) etc…</a:t>
            </a:r>
            <a:endParaRPr lang="en-GB" b="1" dirty="0"/>
          </a:p>
          <a:p>
            <a:endParaRPr lang="en-GB"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186766" cy="428628"/>
          </a:xfrm>
        </p:spPr>
        <p:txBody>
          <a:bodyPr>
            <a:normAutofit fontScale="90000"/>
          </a:bodyPr>
          <a:lstStyle/>
          <a:p>
            <a:r>
              <a:rPr lang="en-US" dirty="0" err="1"/>
              <a:t>Pinus</a:t>
            </a:r>
            <a:r>
              <a:rPr lang="en-US" dirty="0"/>
              <a:t> – Pine</a:t>
            </a:r>
            <a:br>
              <a:rPr lang="en-GB" dirty="0"/>
            </a:br>
            <a:endParaRPr lang="en-GB" dirty="0"/>
          </a:p>
        </p:txBody>
      </p:sp>
      <p:sp>
        <p:nvSpPr>
          <p:cNvPr id="3" name="Content Placeholder 2"/>
          <p:cNvSpPr>
            <a:spLocks noGrp="1"/>
          </p:cNvSpPr>
          <p:nvPr>
            <p:ph idx="1"/>
          </p:nvPr>
        </p:nvSpPr>
        <p:spPr>
          <a:xfrm>
            <a:off x="457200" y="785794"/>
            <a:ext cx="8329642" cy="5643602"/>
          </a:xfrm>
        </p:spPr>
        <p:txBody>
          <a:bodyPr>
            <a:normAutofit/>
          </a:bodyPr>
          <a:lstStyle/>
          <a:p>
            <a:r>
              <a:rPr lang="en-US" dirty="0"/>
              <a:t>Pine is a tall erect evergreen tree often growing</a:t>
            </a:r>
          </a:p>
          <a:p>
            <a:r>
              <a:rPr lang="en-US" dirty="0"/>
              <a:t>to a height of 45m with a basal girth of 3m</a:t>
            </a:r>
          </a:p>
          <a:p>
            <a:r>
              <a:rPr lang="en-US" dirty="0"/>
              <a:t>the plant has a well developed tap root and many aerial branches</a:t>
            </a:r>
          </a:p>
          <a:p>
            <a:r>
              <a:rPr lang="en-US" dirty="0"/>
              <a:t>with green needle like leaves</a:t>
            </a:r>
          </a:p>
          <a:p>
            <a:r>
              <a:rPr lang="en-US" dirty="0"/>
              <a:t>There are 2 kinds of branches </a:t>
            </a:r>
          </a:p>
          <a:p>
            <a:r>
              <a:rPr lang="en-US" dirty="0"/>
              <a:t>long (of unlimited growth) developing from lateral buds</a:t>
            </a:r>
          </a:p>
          <a:p>
            <a:r>
              <a:rPr lang="en-US" dirty="0"/>
              <a:t>and the dwarf (of limited growth)</a:t>
            </a:r>
            <a:endParaRPr lang="en-GB"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FC25-7A55-4D00-AA3F-17E11A70042B}"/>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1F80140-6AF5-4FA7-98D4-B308DEA8D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0"/>
            <a:ext cx="9036496" cy="6858000"/>
          </a:xfrm>
        </p:spPr>
      </p:pic>
    </p:spTree>
    <p:extLst>
      <p:ext uri="{BB962C8B-B14F-4D97-AF65-F5344CB8AC3E}">
        <p14:creationId xmlns:p14="http://schemas.microsoft.com/office/powerpoint/2010/main" val="389221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Pinus</a:t>
            </a:r>
            <a:r>
              <a:rPr lang="en-US" dirty="0"/>
              <a:t> – Pine CONT’D</a:t>
            </a:r>
            <a:endParaRPr lang="en-GB" dirty="0"/>
          </a:p>
        </p:txBody>
      </p:sp>
      <p:sp>
        <p:nvSpPr>
          <p:cNvPr id="3" name="Content Placeholder 2"/>
          <p:cNvSpPr>
            <a:spLocks noGrp="1"/>
          </p:cNvSpPr>
          <p:nvPr>
            <p:ph idx="1"/>
          </p:nvPr>
        </p:nvSpPr>
        <p:spPr/>
        <p:txBody>
          <a:bodyPr/>
          <a:lstStyle/>
          <a:p>
            <a:r>
              <a:rPr lang="en-US" dirty="0"/>
              <a:t>The leaves are also of two kinds</a:t>
            </a:r>
          </a:p>
          <a:p>
            <a:pPr>
              <a:buFont typeface="Wingdings" pitchFamily="2" charset="2"/>
              <a:buChar char="ü"/>
            </a:pPr>
            <a:r>
              <a:rPr lang="en-US" dirty="0"/>
              <a:t>long, green needle like leaves (usually called needles) borne only on the dwarf branches (or foliage spurs, as they are called)</a:t>
            </a:r>
          </a:p>
          <a:p>
            <a:pPr>
              <a:buFont typeface="Wingdings" pitchFamily="2" charset="2"/>
              <a:buChar char="ü"/>
            </a:pPr>
            <a:r>
              <a:rPr lang="en-US" dirty="0"/>
              <a:t>and small brown scaly leaves borne on both kinds of branches</a:t>
            </a:r>
          </a:p>
          <a:p>
            <a:r>
              <a:rPr lang="en-US" dirty="0"/>
              <a:t>The number of needles in a cluster varies from 1 to 5</a:t>
            </a:r>
            <a:endParaRPr lang="en-GB" dirty="0"/>
          </a:p>
          <a:p>
            <a:endParaRPr lang="en-GB"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Reproduction </a:t>
            </a:r>
            <a:br>
              <a:rPr lang="en-GB" dirty="0"/>
            </a:br>
            <a:endParaRPr lang="en-GB" dirty="0"/>
          </a:p>
        </p:txBody>
      </p:sp>
      <p:sp>
        <p:nvSpPr>
          <p:cNvPr id="3" name="Content Placeholder 2"/>
          <p:cNvSpPr>
            <a:spLocks noGrp="1"/>
          </p:cNvSpPr>
          <p:nvPr>
            <p:ph idx="1"/>
          </p:nvPr>
        </p:nvSpPr>
        <p:spPr/>
        <p:txBody>
          <a:bodyPr/>
          <a:lstStyle/>
          <a:p>
            <a:r>
              <a:rPr lang="en-US" dirty="0"/>
              <a:t>The pine plant is the </a:t>
            </a:r>
            <a:r>
              <a:rPr lang="en-US" dirty="0" err="1"/>
              <a:t>sporophyte</a:t>
            </a:r>
            <a:endParaRPr lang="en-US" dirty="0"/>
          </a:p>
          <a:p>
            <a:r>
              <a:rPr lang="en-US" dirty="0"/>
              <a:t>It bears two kinds of cones or strobilus</a:t>
            </a:r>
          </a:p>
          <a:p>
            <a:r>
              <a:rPr lang="en-US" dirty="0"/>
              <a:t>male and female on separate branches of the same plant (</a:t>
            </a:r>
            <a:r>
              <a:rPr lang="en-US" dirty="0" err="1"/>
              <a:t>monoecious</a:t>
            </a:r>
            <a:r>
              <a:rPr lang="en-US" dirty="0"/>
              <a:t>)</a:t>
            </a:r>
          </a:p>
          <a:p>
            <a:r>
              <a:rPr lang="en-US" dirty="0"/>
              <a:t>The male cone consists of </a:t>
            </a:r>
            <a:r>
              <a:rPr lang="en-US" dirty="0" err="1"/>
              <a:t>microphylls</a:t>
            </a:r>
            <a:r>
              <a:rPr lang="en-US" dirty="0"/>
              <a:t> or stamens</a:t>
            </a:r>
          </a:p>
          <a:p>
            <a:r>
              <a:rPr lang="en-US" dirty="0"/>
              <a:t>while the female cone consists of </a:t>
            </a:r>
            <a:r>
              <a:rPr lang="en-US" dirty="0" err="1"/>
              <a:t>megaphylls</a:t>
            </a:r>
            <a:r>
              <a:rPr lang="en-US" dirty="0"/>
              <a:t> or </a:t>
            </a:r>
            <a:r>
              <a:rPr lang="en-US" dirty="0" err="1"/>
              <a:t>carpels</a:t>
            </a:r>
            <a:endParaRPr lang="en-GB"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Reproduction CONT’D</a:t>
            </a:r>
            <a:endParaRPr lang="en-GB" dirty="0"/>
          </a:p>
        </p:txBody>
      </p:sp>
      <p:sp>
        <p:nvSpPr>
          <p:cNvPr id="3" name="Content Placeholder 2"/>
          <p:cNvSpPr>
            <a:spLocks noGrp="1"/>
          </p:cNvSpPr>
          <p:nvPr>
            <p:ph idx="1"/>
          </p:nvPr>
        </p:nvSpPr>
        <p:spPr/>
        <p:txBody>
          <a:bodyPr>
            <a:normAutofit lnSpcReduction="10000"/>
          </a:bodyPr>
          <a:lstStyle/>
          <a:p>
            <a:r>
              <a:rPr lang="en-US" dirty="0"/>
              <a:t>Cones always develop on shoots of the current year a little below their apex</a:t>
            </a:r>
          </a:p>
          <a:p>
            <a:r>
              <a:rPr lang="en-US" dirty="0"/>
              <a:t>Several male cones appears in spikes each in the </a:t>
            </a:r>
            <a:r>
              <a:rPr lang="en-US" dirty="0" err="1"/>
              <a:t>axil</a:t>
            </a:r>
            <a:r>
              <a:rPr lang="en-US" dirty="0"/>
              <a:t> of a scaly leaf</a:t>
            </a:r>
          </a:p>
          <a:p>
            <a:r>
              <a:rPr lang="en-US" dirty="0"/>
              <a:t>The female cones may be solitary or in whorls of 2 to 4 each in the </a:t>
            </a:r>
            <a:r>
              <a:rPr lang="en-US" dirty="0" err="1"/>
              <a:t>axil</a:t>
            </a:r>
            <a:r>
              <a:rPr lang="en-US" dirty="0"/>
              <a:t> of a scaly leaf</a:t>
            </a:r>
          </a:p>
          <a:p>
            <a:r>
              <a:rPr lang="en-US" dirty="0"/>
              <a:t>The male cones develop much earlier than the female cones</a:t>
            </a:r>
          </a:p>
          <a:p>
            <a:r>
              <a:rPr lang="en-US" dirty="0"/>
              <a:t>The flowers have no </a:t>
            </a:r>
            <a:r>
              <a:rPr lang="en-US" dirty="0" err="1"/>
              <a:t>perianth</a:t>
            </a:r>
            <a:endParaRPr lang="en-GB" dirty="0"/>
          </a:p>
          <a:p>
            <a:endParaRPr lang="en-GB"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71480"/>
            <a:ext cx="8186766" cy="357190"/>
          </a:xfrm>
        </p:spPr>
        <p:txBody>
          <a:bodyPr>
            <a:normAutofit fontScale="90000"/>
          </a:bodyPr>
          <a:lstStyle/>
          <a:p>
            <a:r>
              <a:rPr lang="en-US" dirty="0"/>
              <a:t>Male cone</a:t>
            </a:r>
            <a:br>
              <a:rPr lang="en-GB" dirty="0"/>
            </a:br>
            <a:endParaRPr lang="en-GB" dirty="0"/>
          </a:p>
        </p:txBody>
      </p:sp>
      <p:sp>
        <p:nvSpPr>
          <p:cNvPr id="3" name="Content Placeholder 2"/>
          <p:cNvSpPr>
            <a:spLocks noGrp="1"/>
          </p:cNvSpPr>
          <p:nvPr>
            <p:ph idx="1"/>
          </p:nvPr>
        </p:nvSpPr>
        <p:spPr>
          <a:xfrm>
            <a:off x="457200" y="1142984"/>
            <a:ext cx="8258204" cy="5214974"/>
          </a:xfrm>
        </p:spPr>
        <p:txBody>
          <a:bodyPr>
            <a:normAutofit/>
          </a:bodyPr>
          <a:lstStyle/>
          <a:p>
            <a:r>
              <a:rPr lang="en-US" dirty="0"/>
              <a:t>Several </a:t>
            </a:r>
            <a:r>
              <a:rPr lang="en-US" dirty="0" err="1"/>
              <a:t>microphylls</a:t>
            </a:r>
            <a:r>
              <a:rPr lang="en-US" dirty="0"/>
              <a:t> (stamens) are arranged spirally round the </a:t>
            </a:r>
            <a:r>
              <a:rPr lang="en-US" dirty="0" err="1"/>
              <a:t>axies</a:t>
            </a:r>
            <a:r>
              <a:rPr lang="en-US" dirty="0"/>
              <a:t> of the male cone</a:t>
            </a:r>
          </a:p>
          <a:p>
            <a:r>
              <a:rPr lang="en-US" dirty="0"/>
              <a:t>Each microsporophyll is differentiated into</a:t>
            </a:r>
          </a:p>
          <a:p>
            <a:pPr>
              <a:buFont typeface="Wingdings" pitchFamily="2" charset="2"/>
              <a:buChar char="ü"/>
            </a:pPr>
            <a:r>
              <a:rPr lang="en-US" dirty="0"/>
              <a:t>a stalk (filament)</a:t>
            </a:r>
          </a:p>
          <a:p>
            <a:pPr>
              <a:buFont typeface="Wingdings" pitchFamily="2" charset="2"/>
              <a:buChar char="ü"/>
            </a:pPr>
            <a:r>
              <a:rPr lang="en-US" dirty="0"/>
              <a:t>and a terminal leafy expansion (anther) and its tip is bent upwards</a:t>
            </a:r>
          </a:p>
          <a:p>
            <a:pPr>
              <a:buFont typeface="Wingdings" pitchFamily="2" charset="2"/>
              <a:buChar char="ü"/>
            </a:pPr>
            <a:r>
              <a:rPr lang="en-US" dirty="0"/>
              <a:t>Its underside bears two pouches like </a:t>
            </a:r>
            <a:r>
              <a:rPr lang="en-US" dirty="0" err="1"/>
              <a:t>microsporangia</a:t>
            </a:r>
            <a:r>
              <a:rPr lang="en-US" dirty="0"/>
              <a:t> or pollen sacs</a:t>
            </a:r>
          </a:p>
          <a:p>
            <a:pPr>
              <a:buFont typeface="Wingdings" pitchFamily="2" charset="2"/>
              <a:buChar char="ü"/>
            </a:pPr>
            <a:r>
              <a:rPr lang="en-US" dirty="0"/>
              <a:t>Some conifers may have as many as 15</a:t>
            </a:r>
            <a:endParaRPr lang="en-GB"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2FA7-C156-4EE3-B277-AE28300E58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EC856C7-63F4-4601-885D-1C702501C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632"/>
            <a:ext cx="9144001" cy="6624736"/>
          </a:xfrm>
        </p:spPr>
      </p:pic>
    </p:spTree>
    <p:extLst>
      <p:ext uri="{BB962C8B-B14F-4D97-AF65-F5344CB8AC3E}">
        <p14:creationId xmlns:p14="http://schemas.microsoft.com/office/powerpoint/2010/main" val="21514861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Each pollen sac contains many microspore mother cells</a:t>
            </a:r>
          </a:p>
          <a:p>
            <a:r>
              <a:rPr lang="en-US" dirty="0"/>
              <a:t>each of which undergoes reduction division to produce</a:t>
            </a:r>
          </a:p>
          <a:p>
            <a:r>
              <a:rPr lang="en-US" dirty="0"/>
              <a:t>a tetrad of microspores or pollen grains</a:t>
            </a:r>
          </a:p>
          <a:p>
            <a:r>
              <a:rPr lang="en-US" dirty="0"/>
              <a:t>Each pollen grain has two coats</a:t>
            </a:r>
          </a:p>
          <a:p>
            <a:pPr>
              <a:buFont typeface="Wingdings" pitchFamily="2" charset="2"/>
              <a:buChar char="ü"/>
            </a:pPr>
            <a:r>
              <a:rPr lang="en-US" dirty="0" err="1"/>
              <a:t>exine</a:t>
            </a:r>
            <a:r>
              <a:rPr lang="en-US" dirty="0"/>
              <a:t> (outer)</a:t>
            </a:r>
          </a:p>
          <a:p>
            <a:pPr>
              <a:buFont typeface="Wingdings" pitchFamily="2" charset="2"/>
              <a:buChar char="ü"/>
            </a:pPr>
            <a:r>
              <a:rPr lang="en-US" dirty="0"/>
              <a:t>and </a:t>
            </a:r>
            <a:r>
              <a:rPr lang="en-US" dirty="0" err="1"/>
              <a:t>intine</a:t>
            </a:r>
            <a:r>
              <a:rPr lang="en-US" dirty="0"/>
              <a:t> (inner)</a:t>
            </a:r>
            <a:endParaRPr lang="en-GB" dirty="0"/>
          </a:p>
          <a:p>
            <a:endParaRPr lang="en-GB" dirty="0"/>
          </a:p>
        </p:txBody>
      </p:sp>
      <p:sp>
        <p:nvSpPr>
          <p:cNvPr id="4" name="Title 1"/>
          <p:cNvSpPr>
            <a:spLocks noGrp="1"/>
          </p:cNvSpPr>
          <p:nvPr>
            <p:ph type="title"/>
          </p:nvPr>
        </p:nvSpPr>
        <p:spPr/>
        <p:txBody>
          <a:bodyPr>
            <a:normAutofit fontScale="90000"/>
          </a:bodyPr>
          <a:lstStyle/>
          <a:p>
            <a:r>
              <a:rPr lang="en-US" dirty="0"/>
              <a:t>Male cone</a:t>
            </a:r>
            <a:br>
              <a:rPr lang="en-GB" dirty="0"/>
            </a:br>
            <a:r>
              <a:rPr lang="en-GB" dirty="0"/>
              <a:t> CONT’D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720"/>
            <a:ext cx="8229600" cy="508918"/>
          </a:xfrm>
        </p:spPr>
        <p:txBody>
          <a:bodyPr>
            <a:normAutofit fontScale="90000"/>
          </a:bodyPr>
          <a:lstStyle/>
          <a:p>
            <a:r>
              <a:rPr lang="en-US" sz="4000" b="1" dirty="0"/>
              <a:t>COURSE OUTLINE</a:t>
            </a:r>
            <a:br>
              <a:rPr lang="en-GB" dirty="0"/>
            </a:br>
            <a:endParaRPr lang="en-GB" dirty="0"/>
          </a:p>
        </p:txBody>
      </p:sp>
      <p:sp>
        <p:nvSpPr>
          <p:cNvPr id="3" name="Content Placeholder 2"/>
          <p:cNvSpPr>
            <a:spLocks noGrp="1"/>
          </p:cNvSpPr>
          <p:nvPr>
            <p:ph idx="1"/>
          </p:nvPr>
        </p:nvSpPr>
        <p:spPr>
          <a:xfrm>
            <a:off x="357158" y="1357298"/>
            <a:ext cx="8572560" cy="5143536"/>
          </a:xfrm>
        </p:spPr>
        <p:txBody>
          <a:bodyPr>
            <a:normAutofit/>
          </a:bodyPr>
          <a:lstStyle/>
          <a:p>
            <a:pPr algn="just"/>
            <a:r>
              <a:rPr lang="en-US" sz="3600" dirty="0"/>
              <a:t>Invasion of the land surface by plants</a:t>
            </a:r>
          </a:p>
          <a:p>
            <a:pPr algn="just"/>
            <a:r>
              <a:rPr lang="en-US" sz="3600" dirty="0"/>
              <a:t>The major </a:t>
            </a:r>
            <a:r>
              <a:rPr lang="en-US" sz="3600" dirty="0" err="1"/>
              <a:t>taxa</a:t>
            </a:r>
            <a:r>
              <a:rPr lang="en-US" sz="3600" dirty="0"/>
              <a:t> of terrestrial plants</a:t>
            </a:r>
          </a:p>
          <a:p>
            <a:pPr algn="just"/>
            <a:r>
              <a:rPr lang="en-US" sz="3600" dirty="0"/>
              <a:t>Introduction to Pteridophyte groups - life cycle and ecology</a:t>
            </a:r>
          </a:p>
          <a:p>
            <a:pPr algn="just"/>
            <a:r>
              <a:rPr lang="en-US" sz="3600" dirty="0"/>
              <a:t>Introduction to Spermatophyte groups - life cycle, significance of seed, continental drift and evolution</a:t>
            </a:r>
          </a:p>
          <a:p>
            <a:pPr algn="just"/>
            <a:r>
              <a:rPr lang="en-US" sz="3600" dirty="0"/>
              <a:t> Introductory </a:t>
            </a:r>
            <a:r>
              <a:rPr lang="en-US" sz="3600" dirty="0" err="1"/>
              <a:t>Palynology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FOSSILS AND THEIR FORMATION Cont’d</a:t>
            </a:r>
            <a:endParaRPr lang="en-GB" dirty="0"/>
          </a:p>
        </p:txBody>
      </p:sp>
      <p:sp>
        <p:nvSpPr>
          <p:cNvPr id="3" name="Content Placeholder 2"/>
          <p:cNvSpPr>
            <a:spLocks noGrp="1"/>
          </p:cNvSpPr>
          <p:nvPr>
            <p:ph idx="1"/>
          </p:nvPr>
        </p:nvSpPr>
        <p:spPr/>
        <p:txBody>
          <a:bodyPr>
            <a:normAutofit lnSpcReduction="10000"/>
          </a:bodyPr>
          <a:lstStyle/>
          <a:p>
            <a:pPr algn="just"/>
            <a:r>
              <a:rPr lang="en-US" dirty="0"/>
              <a:t>When the sediments turned to stone these layers were preserved in the order in which they were laid</a:t>
            </a:r>
          </a:p>
          <a:p>
            <a:pPr algn="just"/>
            <a:r>
              <a:rPr lang="en-US" dirty="0"/>
              <a:t>In undisturbed strata fossils in the lower, and thus older layers, are more primitive than those in the younger strata found near the surface</a:t>
            </a:r>
          </a:p>
          <a:p>
            <a:pPr algn="just"/>
            <a:r>
              <a:rPr lang="en-US" dirty="0"/>
              <a:t>Certain fossils indicate that particular groups of plants or animals evolved from others</a:t>
            </a:r>
            <a:endParaRPr lang="en-GB"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Male cone</a:t>
            </a:r>
            <a:br>
              <a:rPr lang="en-GB" dirty="0"/>
            </a:br>
            <a:r>
              <a:rPr lang="en-GB" dirty="0"/>
              <a:t> CONT’D</a:t>
            </a:r>
          </a:p>
        </p:txBody>
      </p:sp>
      <p:sp>
        <p:nvSpPr>
          <p:cNvPr id="3" name="Content Placeholder 2"/>
          <p:cNvSpPr>
            <a:spLocks noGrp="1"/>
          </p:cNvSpPr>
          <p:nvPr>
            <p:ph idx="1"/>
          </p:nvPr>
        </p:nvSpPr>
        <p:spPr/>
        <p:txBody>
          <a:bodyPr/>
          <a:lstStyle/>
          <a:p>
            <a:r>
              <a:rPr lang="en-US" dirty="0"/>
              <a:t>The </a:t>
            </a:r>
            <a:r>
              <a:rPr lang="en-US" dirty="0" err="1"/>
              <a:t>exine</a:t>
            </a:r>
            <a:r>
              <a:rPr lang="en-US" dirty="0"/>
              <a:t> forms two wings one on each side</a:t>
            </a:r>
          </a:p>
          <a:p>
            <a:r>
              <a:rPr lang="en-US" dirty="0"/>
              <a:t>A huge quantity of pollen is produced</a:t>
            </a:r>
          </a:p>
          <a:p>
            <a:r>
              <a:rPr lang="en-US" dirty="0"/>
              <a:t>for pollination to be brought about by wind</a:t>
            </a:r>
            <a:endParaRPr lang="en-GB"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6AD9-58A6-4891-99F1-B75417F5C0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AF3C25-1406-4E18-89F2-24DD137CBB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3999" cy="6858000"/>
          </a:xfrm>
        </p:spPr>
      </p:pic>
    </p:spTree>
    <p:extLst>
      <p:ext uri="{BB962C8B-B14F-4D97-AF65-F5344CB8AC3E}">
        <p14:creationId xmlns:p14="http://schemas.microsoft.com/office/powerpoint/2010/main" val="35663994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115328" cy="214314"/>
          </a:xfrm>
        </p:spPr>
        <p:txBody>
          <a:bodyPr>
            <a:normAutofit fontScale="90000"/>
          </a:bodyPr>
          <a:lstStyle/>
          <a:p>
            <a:r>
              <a:rPr lang="en-US" dirty="0"/>
              <a:t>The female cone</a:t>
            </a:r>
            <a:br>
              <a:rPr lang="en-GB" dirty="0"/>
            </a:br>
            <a:endParaRPr lang="en-GB" dirty="0"/>
          </a:p>
        </p:txBody>
      </p:sp>
      <p:sp>
        <p:nvSpPr>
          <p:cNvPr id="3" name="Content Placeholder 2"/>
          <p:cNvSpPr>
            <a:spLocks noGrp="1"/>
          </p:cNvSpPr>
          <p:nvPr>
            <p:ph idx="1"/>
          </p:nvPr>
        </p:nvSpPr>
        <p:spPr>
          <a:xfrm>
            <a:off x="428596" y="857232"/>
            <a:ext cx="8501122" cy="5643602"/>
          </a:xfrm>
        </p:spPr>
        <p:txBody>
          <a:bodyPr>
            <a:normAutofit lnSpcReduction="10000"/>
          </a:bodyPr>
          <a:lstStyle/>
          <a:p>
            <a:r>
              <a:rPr lang="en-US" dirty="0"/>
              <a:t>This consists of an axis with small thin dry brownish scales spirally arranged around it</a:t>
            </a:r>
          </a:p>
          <a:p>
            <a:r>
              <a:rPr lang="en-US" dirty="0"/>
              <a:t>They are known as bract scales or </a:t>
            </a:r>
            <a:r>
              <a:rPr lang="en-US" dirty="0" err="1"/>
              <a:t>carpellary</a:t>
            </a:r>
            <a:r>
              <a:rPr lang="en-US" dirty="0"/>
              <a:t> scales</a:t>
            </a:r>
          </a:p>
          <a:p>
            <a:r>
              <a:rPr lang="en-US" dirty="0"/>
              <a:t>corresponding to the </a:t>
            </a:r>
            <a:r>
              <a:rPr lang="en-US" dirty="0" err="1"/>
              <a:t>carpels</a:t>
            </a:r>
            <a:r>
              <a:rPr lang="en-US" dirty="0"/>
              <a:t> or </a:t>
            </a:r>
            <a:r>
              <a:rPr lang="en-US" dirty="0" err="1"/>
              <a:t>megasporophylls</a:t>
            </a:r>
            <a:endParaRPr lang="en-US" dirty="0"/>
          </a:p>
          <a:p>
            <a:r>
              <a:rPr lang="en-US" dirty="0"/>
              <a:t>They are inconspicuous in the mature cone</a:t>
            </a:r>
          </a:p>
          <a:p>
            <a:r>
              <a:rPr lang="en-US" dirty="0"/>
              <a:t>On the upper surface of each bract scale</a:t>
            </a:r>
          </a:p>
          <a:p>
            <a:r>
              <a:rPr lang="en-US" dirty="0"/>
              <a:t>there is another stouter and bigger scale woody</a:t>
            </a:r>
          </a:p>
          <a:p>
            <a:r>
              <a:rPr lang="en-US" dirty="0"/>
              <a:t>and somewhat triangular known as the </a:t>
            </a:r>
            <a:r>
              <a:rPr lang="en-US" dirty="0" err="1"/>
              <a:t>ovuliferous</a:t>
            </a:r>
            <a:r>
              <a:rPr lang="en-US" dirty="0"/>
              <a:t> scale</a:t>
            </a:r>
            <a:endParaRPr lang="en-GB"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0CBF-2FD4-4D38-B058-DBDC153D53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1B3339C-66C2-4A5D-8755-D17A7CA99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458"/>
            <a:ext cx="9144000" cy="6741084"/>
          </a:xfrm>
        </p:spPr>
      </p:pic>
    </p:spTree>
    <p:extLst>
      <p:ext uri="{BB962C8B-B14F-4D97-AF65-F5344CB8AC3E}">
        <p14:creationId xmlns:p14="http://schemas.microsoft.com/office/powerpoint/2010/main" val="39867686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This is variously interpreted as an open carpel, a placenta or a </a:t>
            </a:r>
            <a:r>
              <a:rPr lang="en-US" dirty="0" err="1"/>
              <a:t>ligular</a:t>
            </a:r>
            <a:r>
              <a:rPr lang="en-US" dirty="0"/>
              <a:t> outgrowth</a:t>
            </a:r>
          </a:p>
          <a:p>
            <a:r>
              <a:rPr lang="en-US" dirty="0"/>
              <a:t>At the base of each </a:t>
            </a:r>
            <a:r>
              <a:rPr lang="en-US" dirty="0" err="1"/>
              <a:t>ovuliferous</a:t>
            </a:r>
            <a:r>
              <a:rPr lang="en-US" dirty="0"/>
              <a:t> scale, lying on its upper surface</a:t>
            </a:r>
          </a:p>
          <a:p>
            <a:r>
              <a:rPr lang="en-US" dirty="0"/>
              <a:t>are two sessile ovules with their </a:t>
            </a:r>
            <a:r>
              <a:rPr lang="en-US" dirty="0" err="1"/>
              <a:t>micropyle</a:t>
            </a:r>
            <a:r>
              <a:rPr lang="en-US" dirty="0"/>
              <a:t> turns downwards towards in the axis of the cone</a:t>
            </a:r>
          </a:p>
          <a:p>
            <a:r>
              <a:rPr lang="en-US" dirty="0"/>
              <a:t>Each ovule consist of a central mass of tissue the </a:t>
            </a:r>
            <a:r>
              <a:rPr lang="en-US" dirty="0" err="1"/>
              <a:t>nucellus</a:t>
            </a:r>
            <a:r>
              <a:rPr lang="en-US" dirty="0"/>
              <a:t> or </a:t>
            </a:r>
            <a:r>
              <a:rPr lang="en-US" dirty="0" err="1"/>
              <a:t>megasporangium</a:t>
            </a:r>
            <a:endParaRPr lang="en-GB" dirty="0"/>
          </a:p>
        </p:txBody>
      </p:sp>
      <p:sp>
        <p:nvSpPr>
          <p:cNvPr id="4" name="Title 1"/>
          <p:cNvSpPr>
            <a:spLocks noGrp="1"/>
          </p:cNvSpPr>
          <p:nvPr>
            <p:ph type="title"/>
          </p:nvPr>
        </p:nvSpPr>
        <p:spPr/>
        <p:txBody>
          <a:bodyPr>
            <a:normAutofit fontScale="90000"/>
          </a:bodyPr>
          <a:lstStyle/>
          <a:p>
            <a:r>
              <a:rPr lang="en-US" dirty="0"/>
              <a:t>The female cone</a:t>
            </a:r>
            <a:br>
              <a:rPr lang="en-GB" dirty="0"/>
            </a:br>
            <a:r>
              <a:rPr lang="en-GB" dirty="0"/>
              <a:t> CONT’D</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ACE9-4295-45C5-93B6-FE7FA2D071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94C76CC-33FB-484F-A104-2E2A17E8D4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04665"/>
            <a:ext cx="8229600" cy="6453335"/>
          </a:xfrm>
        </p:spPr>
      </p:pic>
    </p:spTree>
    <p:extLst>
      <p:ext uri="{BB962C8B-B14F-4D97-AF65-F5344CB8AC3E}">
        <p14:creationId xmlns:p14="http://schemas.microsoft.com/office/powerpoint/2010/main" val="37952298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186766" cy="500066"/>
          </a:xfrm>
        </p:spPr>
        <p:txBody>
          <a:bodyPr>
            <a:normAutofit fontScale="90000"/>
          </a:bodyPr>
          <a:lstStyle/>
          <a:p>
            <a:r>
              <a:rPr lang="en-US" dirty="0"/>
              <a:t>The female cone</a:t>
            </a:r>
            <a:br>
              <a:rPr lang="en-GB" dirty="0"/>
            </a:br>
            <a:r>
              <a:rPr lang="en-GB" dirty="0"/>
              <a:t> CONT’D</a:t>
            </a:r>
          </a:p>
        </p:txBody>
      </p:sp>
      <p:sp>
        <p:nvSpPr>
          <p:cNvPr id="3" name="Content Placeholder 2"/>
          <p:cNvSpPr>
            <a:spLocks noGrp="1"/>
          </p:cNvSpPr>
          <p:nvPr>
            <p:ph idx="1"/>
          </p:nvPr>
        </p:nvSpPr>
        <p:spPr>
          <a:xfrm>
            <a:off x="457200" y="1357298"/>
            <a:ext cx="8329642" cy="5072098"/>
          </a:xfrm>
        </p:spPr>
        <p:txBody>
          <a:bodyPr>
            <a:normAutofit lnSpcReduction="10000"/>
          </a:bodyPr>
          <a:lstStyle/>
          <a:p>
            <a:r>
              <a:rPr lang="en-US" dirty="0"/>
              <a:t>surrounded by a single integument made of three layers</a:t>
            </a:r>
          </a:p>
          <a:p>
            <a:r>
              <a:rPr lang="en-US" dirty="0"/>
              <a:t>The </a:t>
            </a:r>
            <a:r>
              <a:rPr lang="en-US" dirty="0" err="1"/>
              <a:t>intergument</a:t>
            </a:r>
            <a:r>
              <a:rPr lang="en-US" dirty="0"/>
              <a:t> leaves a rather wide gap known as the </a:t>
            </a:r>
            <a:r>
              <a:rPr lang="en-US" dirty="0" err="1"/>
              <a:t>micropyle</a:t>
            </a:r>
            <a:endParaRPr lang="en-US" dirty="0"/>
          </a:p>
          <a:p>
            <a:r>
              <a:rPr lang="en-US" dirty="0"/>
              <a:t>A megaspore mother cell soon becomes apparent within the </a:t>
            </a:r>
            <a:r>
              <a:rPr lang="en-US" dirty="0" err="1"/>
              <a:t>nucellus</a:t>
            </a:r>
            <a:endParaRPr lang="en-US" dirty="0"/>
          </a:p>
          <a:p>
            <a:r>
              <a:rPr lang="en-US" dirty="0"/>
              <a:t>It undergoes reduction division to produce four megaspores in a linear tetrad</a:t>
            </a:r>
          </a:p>
          <a:p>
            <a:r>
              <a:rPr lang="en-US" dirty="0"/>
              <a:t>Only a megaspore is functional the other three disintegrate</a:t>
            </a:r>
            <a:endParaRPr lang="en-GB"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5DBDC-472F-4B74-A27E-3EC9E77BA40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3429EA89-E5B3-41F6-81F6-2BAA4C5917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892480" cy="6858000"/>
          </a:xfrm>
        </p:spPr>
      </p:pic>
    </p:spTree>
    <p:extLst>
      <p:ext uri="{BB962C8B-B14F-4D97-AF65-F5344CB8AC3E}">
        <p14:creationId xmlns:p14="http://schemas.microsoft.com/office/powerpoint/2010/main" val="35344210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Male gametophyte</a:t>
            </a:r>
            <a:endParaRPr lang="en-GB" dirty="0"/>
          </a:p>
        </p:txBody>
      </p:sp>
      <p:sp>
        <p:nvSpPr>
          <p:cNvPr id="3" name="Content Placeholder 2"/>
          <p:cNvSpPr>
            <a:spLocks noGrp="1"/>
          </p:cNvSpPr>
          <p:nvPr>
            <p:ph idx="1"/>
          </p:nvPr>
        </p:nvSpPr>
        <p:spPr/>
        <p:txBody>
          <a:bodyPr/>
          <a:lstStyle/>
          <a:p>
            <a:r>
              <a:rPr lang="en-US" dirty="0"/>
              <a:t>The microspore or pollen grain begins to divide before it is set free</a:t>
            </a:r>
          </a:p>
          <a:p>
            <a:r>
              <a:rPr lang="en-US" dirty="0"/>
              <a:t>from the microsporangium to pollen sac</a:t>
            </a:r>
          </a:p>
          <a:p>
            <a:r>
              <a:rPr lang="en-US" dirty="0"/>
              <a:t>and gives rise to the extremely reduced male </a:t>
            </a:r>
            <a:r>
              <a:rPr lang="en-US" dirty="0" err="1"/>
              <a:t>prothallus</a:t>
            </a:r>
            <a:r>
              <a:rPr lang="en-US" dirty="0"/>
              <a:t> (gametophyte)</a:t>
            </a:r>
          </a:p>
          <a:p>
            <a:r>
              <a:rPr lang="en-US" dirty="0"/>
              <a:t>with in the microspore coat</a:t>
            </a:r>
          </a:p>
          <a:p>
            <a:endParaRPr lang="en-GB"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25470"/>
          </a:xfrm>
        </p:spPr>
        <p:txBody>
          <a:bodyPr>
            <a:normAutofit fontScale="90000"/>
          </a:bodyPr>
          <a:lstStyle/>
          <a:p>
            <a:r>
              <a:rPr lang="en-US" dirty="0"/>
              <a:t>Male gametophyte CONT’D</a:t>
            </a:r>
            <a:endParaRPr lang="en-GB" dirty="0"/>
          </a:p>
        </p:txBody>
      </p:sp>
      <p:sp>
        <p:nvSpPr>
          <p:cNvPr id="3" name="Content Placeholder 2"/>
          <p:cNvSpPr>
            <a:spLocks noGrp="1"/>
          </p:cNvSpPr>
          <p:nvPr>
            <p:ph idx="1"/>
          </p:nvPr>
        </p:nvSpPr>
        <p:spPr>
          <a:xfrm>
            <a:off x="285720" y="1214422"/>
            <a:ext cx="8572560" cy="5286412"/>
          </a:xfrm>
        </p:spPr>
        <p:txBody>
          <a:bodyPr>
            <a:normAutofit lnSpcReduction="10000"/>
          </a:bodyPr>
          <a:lstStyle/>
          <a:p>
            <a:r>
              <a:rPr lang="en-US" dirty="0"/>
              <a:t>The male </a:t>
            </a:r>
            <a:r>
              <a:rPr lang="en-US" dirty="0" err="1"/>
              <a:t>prothallus</a:t>
            </a:r>
            <a:r>
              <a:rPr lang="en-US" dirty="0"/>
              <a:t> consist of </a:t>
            </a:r>
            <a:endParaRPr lang="en-GB" dirty="0"/>
          </a:p>
          <a:p>
            <a:pPr lvl="0">
              <a:buFont typeface="Wingdings" pitchFamily="2" charset="2"/>
              <a:buChar char="ü"/>
            </a:pPr>
            <a:r>
              <a:rPr lang="en-US" dirty="0"/>
              <a:t>2 or 3 three cells (</a:t>
            </a:r>
            <a:r>
              <a:rPr lang="en-US" dirty="0" err="1"/>
              <a:t>prothallus</a:t>
            </a:r>
            <a:r>
              <a:rPr lang="en-US" dirty="0"/>
              <a:t> cells) at one end which soon become disorganized</a:t>
            </a:r>
            <a:endParaRPr lang="en-GB" dirty="0"/>
          </a:p>
          <a:p>
            <a:pPr>
              <a:buFont typeface="Wingdings" pitchFamily="2" charset="2"/>
              <a:buChar char="ü"/>
            </a:pPr>
            <a:r>
              <a:rPr lang="en-US" dirty="0"/>
              <a:t>An </a:t>
            </a:r>
            <a:r>
              <a:rPr lang="en-US" dirty="0" err="1"/>
              <a:t>antheridial</a:t>
            </a:r>
            <a:r>
              <a:rPr lang="en-US" dirty="0"/>
              <a:t> cell which is the remaining large cell of the </a:t>
            </a:r>
            <a:r>
              <a:rPr lang="en-US" dirty="0" err="1"/>
              <a:t>prothallus</a:t>
            </a:r>
            <a:endParaRPr lang="en-US" dirty="0"/>
          </a:p>
          <a:p>
            <a:r>
              <a:rPr lang="en-US" dirty="0"/>
              <a:t>The </a:t>
            </a:r>
            <a:r>
              <a:rPr lang="en-US" dirty="0" err="1"/>
              <a:t>antheridial</a:t>
            </a:r>
            <a:r>
              <a:rPr lang="en-US" dirty="0"/>
              <a:t> cell divides and forms a generative cell and a tube cell</a:t>
            </a:r>
          </a:p>
          <a:p>
            <a:r>
              <a:rPr lang="en-US" dirty="0"/>
              <a:t>The pollen grain sheds at this stage</a:t>
            </a:r>
          </a:p>
          <a:p>
            <a:r>
              <a:rPr lang="en-US" dirty="0"/>
              <a:t>and subsequent changes take place after pollination</a:t>
            </a:r>
            <a:endParaRPr lang="en-GB" dirty="0"/>
          </a:p>
          <a:p>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472518" cy="642942"/>
          </a:xfrm>
        </p:spPr>
        <p:txBody>
          <a:bodyPr>
            <a:normAutofit fontScale="90000"/>
          </a:bodyPr>
          <a:lstStyle/>
          <a:p>
            <a:br>
              <a:rPr lang="en-US" sz="4000" b="1" dirty="0"/>
            </a:br>
            <a:br>
              <a:rPr lang="en-US" sz="4000" b="1" dirty="0"/>
            </a:br>
            <a:br>
              <a:rPr lang="en-US" sz="4000" b="1" dirty="0"/>
            </a:br>
            <a:r>
              <a:rPr lang="en-US" sz="4000" b="1" dirty="0"/>
              <a:t>FORMATION OF FOSSIL PLANTS</a:t>
            </a:r>
            <a:br>
              <a:rPr lang="en-GB" sz="4000" dirty="0"/>
            </a:br>
            <a:r>
              <a:rPr lang="en-US" sz="4000" b="1" dirty="0"/>
              <a:t>Moulds, Casts, Compressions and Imprints</a:t>
            </a:r>
            <a:br>
              <a:rPr lang="en-US" sz="4000" b="1" dirty="0"/>
            </a:br>
            <a:br>
              <a:rPr lang="en-US" sz="4000" b="1" dirty="0"/>
            </a:br>
            <a:br>
              <a:rPr lang="en-GB" dirty="0"/>
            </a:br>
            <a:endParaRPr lang="en-GB" dirty="0"/>
          </a:p>
        </p:txBody>
      </p:sp>
      <p:sp>
        <p:nvSpPr>
          <p:cNvPr id="3" name="Content Placeholder 2"/>
          <p:cNvSpPr>
            <a:spLocks noGrp="1"/>
          </p:cNvSpPr>
          <p:nvPr>
            <p:ph idx="1"/>
          </p:nvPr>
        </p:nvSpPr>
        <p:spPr/>
        <p:txBody>
          <a:bodyPr/>
          <a:lstStyle/>
          <a:p>
            <a:pPr algn="just"/>
            <a:r>
              <a:rPr lang="en-US"/>
              <a:t>Fossils </a:t>
            </a:r>
            <a:r>
              <a:rPr lang="en-US" dirty="0"/>
              <a:t>are formed when material buried by sediments has hardened into rock</a:t>
            </a:r>
          </a:p>
          <a:p>
            <a:pPr algn="just"/>
            <a:r>
              <a:rPr lang="en-US" dirty="0"/>
              <a:t>and the organic material has been washed away by water</a:t>
            </a:r>
          </a:p>
          <a:p>
            <a:pPr algn="just"/>
            <a:r>
              <a:rPr lang="en-US" b="1" dirty="0"/>
              <a:t>Moulds</a:t>
            </a:r>
            <a:r>
              <a:rPr lang="en-US" dirty="0"/>
              <a:t> form after hard parts have been buried in mud, clay or other material that turns to stone</a:t>
            </a:r>
            <a:endParaRPr lang="en-GB"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r>
              <a:rPr lang="en-US" dirty="0"/>
              <a:t>Female gametophyte</a:t>
            </a:r>
            <a:br>
              <a:rPr lang="en-GB" dirty="0"/>
            </a:br>
            <a:endParaRPr lang="en-GB" dirty="0"/>
          </a:p>
        </p:txBody>
      </p:sp>
      <p:sp>
        <p:nvSpPr>
          <p:cNvPr id="3" name="Content Placeholder 2"/>
          <p:cNvSpPr>
            <a:spLocks noGrp="1"/>
          </p:cNvSpPr>
          <p:nvPr>
            <p:ph idx="1"/>
          </p:nvPr>
        </p:nvSpPr>
        <p:spPr>
          <a:xfrm>
            <a:off x="457200" y="1142984"/>
            <a:ext cx="8258204" cy="5357850"/>
          </a:xfrm>
        </p:spPr>
        <p:txBody>
          <a:bodyPr>
            <a:normAutofit lnSpcReduction="10000"/>
          </a:bodyPr>
          <a:lstStyle/>
          <a:p>
            <a:r>
              <a:rPr lang="en-US" dirty="0"/>
              <a:t>The megaspore begins to divide after a period of rest</a:t>
            </a:r>
          </a:p>
          <a:p>
            <a:r>
              <a:rPr lang="en-US" dirty="0"/>
              <a:t>giving rise to the female </a:t>
            </a:r>
            <a:r>
              <a:rPr lang="en-US" dirty="0" err="1"/>
              <a:t>prothallus</a:t>
            </a:r>
            <a:r>
              <a:rPr lang="en-US" dirty="0"/>
              <a:t> (male gametophyte) with in the </a:t>
            </a:r>
            <a:r>
              <a:rPr lang="en-US" dirty="0" err="1"/>
              <a:t>nucellus</a:t>
            </a:r>
            <a:endParaRPr lang="en-US" dirty="0"/>
          </a:p>
          <a:p>
            <a:r>
              <a:rPr lang="en-US" dirty="0"/>
              <a:t>It digests a big portion of the </a:t>
            </a:r>
            <a:r>
              <a:rPr lang="en-US" dirty="0" err="1"/>
              <a:t>nucellus</a:t>
            </a:r>
            <a:r>
              <a:rPr lang="en-US" dirty="0"/>
              <a:t> and enlarges considerably</a:t>
            </a:r>
          </a:p>
          <a:p>
            <a:r>
              <a:rPr lang="en-US" dirty="0"/>
              <a:t>Soon it takes to free nuclear division</a:t>
            </a:r>
          </a:p>
          <a:p>
            <a:r>
              <a:rPr lang="en-US" dirty="0"/>
              <a:t>finally forming a solid mass of tissue</a:t>
            </a:r>
          </a:p>
          <a:p>
            <a:r>
              <a:rPr lang="en-US" dirty="0"/>
              <a:t>the female gametophyte otherwise called the endosperm</a:t>
            </a:r>
            <a:endParaRPr lang="en-GB"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Female gametophyte CONT’D</a:t>
            </a:r>
            <a:endParaRPr lang="en-GB" dirty="0"/>
          </a:p>
        </p:txBody>
      </p:sp>
      <p:sp>
        <p:nvSpPr>
          <p:cNvPr id="3" name="Content Placeholder 2"/>
          <p:cNvSpPr>
            <a:spLocks noGrp="1"/>
          </p:cNvSpPr>
          <p:nvPr>
            <p:ph idx="1"/>
          </p:nvPr>
        </p:nvSpPr>
        <p:spPr/>
        <p:txBody>
          <a:bodyPr>
            <a:normAutofit lnSpcReduction="10000"/>
          </a:bodyPr>
          <a:lstStyle/>
          <a:p>
            <a:r>
              <a:rPr lang="en-US" dirty="0"/>
              <a:t>It is completely </a:t>
            </a:r>
            <a:r>
              <a:rPr lang="en-US" dirty="0" err="1"/>
              <a:t>endosporous</a:t>
            </a:r>
            <a:endParaRPr lang="en-US" dirty="0"/>
          </a:p>
          <a:p>
            <a:r>
              <a:rPr lang="en-US" dirty="0"/>
              <a:t>It remains permanently enclosed with in the </a:t>
            </a:r>
            <a:r>
              <a:rPr lang="en-US" dirty="0" err="1"/>
              <a:t>nucellus</a:t>
            </a:r>
            <a:endParaRPr lang="en-US" dirty="0"/>
          </a:p>
          <a:p>
            <a:r>
              <a:rPr lang="en-US" dirty="0"/>
              <a:t>The endosperm grows quickly after fertilization</a:t>
            </a:r>
          </a:p>
          <a:p>
            <a:r>
              <a:rPr lang="en-US" dirty="0"/>
              <a:t>invades the </a:t>
            </a:r>
            <a:r>
              <a:rPr lang="en-US" dirty="0" err="1"/>
              <a:t>nucellus</a:t>
            </a:r>
            <a:r>
              <a:rPr lang="en-US" dirty="0"/>
              <a:t> and surrounds the embryo in the seed</a:t>
            </a:r>
          </a:p>
          <a:p>
            <a:r>
              <a:rPr lang="en-US" dirty="0"/>
              <a:t>At the </a:t>
            </a:r>
            <a:r>
              <a:rPr lang="en-US" dirty="0" err="1"/>
              <a:t>micropyle</a:t>
            </a:r>
            <a:r>
              <a:rPr lang="en-US" dirty="0"/>
              <a:t> end of the </a:t>
            </a:r>
            <a:r>
              <a:rPr lang="en-US" dirty="0" err="1"/>
              <a:t>prothallus</a:t>
            </a:r>
            <a:r>
              <a:rPr lang="en-US" dirty="0"/>
              <a:t> lying embedded in to develop 2 to 5 archegonia</a:t>
            </a:r>
            <a:endParaRPr lang="en-GB"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E51E-D275-48C9-A690-6F0F735DE31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CE1EE13-1606-425E-8A37-E7C4429C9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6106955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96908"/>
          </a:xfrm>
        </p:spPr>
        <p:txBody>
          <a:bodyPr/>
          <a:lstStyle/>
          <a:p>
            <a:r>
              <a:rPr lang="en-US" dirty="0"/>
              <a:t>Female gametophyte CONT’D</a:t>
            </a:r>
            <a:endParaRPr lang="en-GB" dirty="0"/>
          </a:p>
        </p:txBody>
      </p:sp>
      <p:sp>
        <p:nvSpPr>
          <p:cNvPr id="3" name="Content Placeholder 2"/>
          <p:cNvSpPr>
            <a:spLocks noGrp="1"/>
          </p:cNvSpPr>
          <p:nvPr>
            <p:ph idx="1"/>
          </p:nvPr>
        </p:nvSpPr>
        <p:spPr>
          <a:xfrm>
            <a:off x="457200" y="1285860"/>
            <a:ext cx="8258204" cy="5072098"/>
          </a:xfrm>
        </p:spPr>
        <p:txBody>
          <a:bodyPr>
            <a:normAutofit/>
          </a:bodyPr>
          <a:lstStyle/>
          <a:p>
            <a:r>
              <a:rPr lang="en-US" dirty="0"/>
              <a:t>This is very small</a:t>
            </a:r>
          </a:p>
          <a:p>
            <a:r>
              <a:rPr lang="en-US" dirty="0"/>
              <a:t>Each </a:t>
            </a:r>
            <a:r>
              <a:rPr lang="en-US" dirty="0" err="1"/>
              <a:t>archegonium</a:t>
            </a:r>
            <a:r>
              <a:rPr lang="en-US" dirty="0"/>
              <a:t> consist of a swollen </a:t>
            </a:r>
            <a:r>
              <a:rPr lang="en-US" dirty="0" err="1"/>
              <a:t>venter</a:t>
            </a:r>
            <a:r>
              <a:rPr lang="en-US" dirty="0"/>
              <a:t> and a short neck</a:t>
            </a:r>
          </a:p>
          <a:p>
            <a:r>
              <a:rPr lang="en-US" dirty="0"/>
              <a:t>The </a:t>
            </a:r>
            <a:r>
              <a:rPr lang="en-US" dirty="0" err="1"/>
              <a:t>venter</a:t>
            </a:r>
            <a:r>
              <a:rPr lang="en-US" dirty="0"/>
              <a:t> encloses a large egg cell almost filling the cavity</a:t>
            </a:r>
          </a:p>
          <a:p>
            <a:r>
              <a:rPr lang="en-US" dirty="0"/>
              <a:t>with a distinct egg nucleus in it</a:t>
            </a:r>
          </a:p>
          <a:p>
            <a:r>
              <a:rPr lang="en-US" dirty="0"/>
              <a:t>The archegonia mature slowly</a:t>
            </a:r>
          </a:p>
          <a:p>
            <a:r>
              <a:rPr lang="en-US" dirty="0"/>
              <a:t>and become ready for fertilization only in the following year</a:t>
            </a:r>
            <a:endParaRPr lang="en-GB"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Pollination</a:t>
            </a:r>
            <a:br>
              <a:rPr lang="en-GB" dirty="0"/>
            </a:br>
            <a:endParaRPr lang="en-GB" dirty="0"/>
          </a:p>
        </p:txBody>
      </p:sp>
      <p:sp>
        <p:nvSpPr>
          <p:cNvPr id="3" name="Content Placeholder 2"/>
          <p:cNvSpPr>
            <a:spLocks noGrp="1"/>
          </p:cNvSpPr>
          <p:nvPr>
            <p:ph idx="1"/>
          </p:nvPr>
        </p:nvSpPr>
        <p:spPr/>
        <p:txBody>
          <a:bodyPr>
            <a:normAutofit lnSpcReduction="10000"/>
          </a:bodyPr>
          <a:lstStyle/>
          <a:p>
            <a:r>
              <a:rPr lang="en-US" dirty="0"/>
              <a:t>Pollination takes place through the agency of the wind</a:t>
            </a:r>
          </a:p>
          <a:p>
            <a:r>
              <a:rPr lang="en-US" dirty="0"/>
              <a:t>Soon after the female cone emerges from the bud the pollen sacs burst</a:t>
            </a:r>
          </a:p>
          <a:p>
            <a:r>
              <a:rPr lang="en-US" dirty="0"/>
              <a:t>and the winged pollen grains are blown about by the wind like yellow cloud of dust</a:t>
            </a:r>
          </a:p>
          <a:p>
            <a:r>
              <a:rPr lang="en-US" dirty="0"/>
              <a:t>Some of them happen to fall on the young female cone</a:t>
            </a:r>
          </a:p>
          <a:p>
            <a:r>
              <a:rPr lang="en-US" dirty="0"/>
              <a:t>A huge quantity is wasted however</a:t>
            </a:r>
            <a:endParaRPr lang="en-GB"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Pollination CONT’D</a:t>
            </a:r>
            <a:endParaRPr lang="en-GB" dirty="0"/>
          </a:p>
        </p:txBody>
      </p:sp>
      <p:sp>
        <p:nvSpPr>
          <p:cNvPr id="3" name="Content Placeholder 2"/>
          <p:cNvSpPr>
            <a:spLocks noGrp="1"/>
          </p:cNvSpPr>
          <p:nvPr>
            <p:ph idx="1"/>
          </p:nvPr>
        </p:nvSpPr>
        <p:spPr/>
        <p:txBody>
          <a:bodyPr/>
          <a:lstStyle/>
          <a:p>
            <a:r>
              <a:rPr lang="en-US" dirty="0"/>
              <a:t>The pollen grains pass between the two slightly opened scales</a:t>
            </a:r>
          </a:p>
          <a:p>
            <a:r>
              <a:rPr lang="en-US" dirty="0"/>
              <a:t>and are deposited at their base</a:t>
            </a:r>
          </a:p>
          <a:p>
            <a:r>
              <a:rPr lang="en-US" dirty="0"/>
              <a:t>A quantity of mucilage is secreted at the </a:t>
            </a:r>
            <a:r>
              <a:rPr lang="en-US" dirty="0" err="1"/>
              <a:t>micropyle</a:t>
            </a:r>
            <a:endParaRPr lang="en-US" dirty="0"/>
          </a:p>
          <a:p>
            <a:r>
              <a:rPr lang="en-US" dirty="0"/>
              <a:t>in which the microspores get entangled</a:t>
            </a:r>
          </a:p>
          <a:p>
            <a:r>
              <a:rPr lang="en-US" dirty="0"/>
              <a:t>After pollination the scales close up and so does the wide gaping </a:t>
            </a:r>
            <a:r>
              <a:rPr lang="en-US" dirty="0" err="1"/>
              <a:t>intergument</a:t>
            </a:r>
            <a:endParaRPr lang="en-GB"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Pollination CONT’D</a:t>
            </a:r>
            <a:endParaRPr lang="en-GB" dirty="0"/>
          </a:p>
        </p:txBody>
      </p:sp>
      <p:sp>
        <p:nvSpPr>
          <p:cNvPr id="3" name="Content Placeholder 2"/>
          <p:cNvSpPr>
            <a:spLocks noGrp="1"/>
          </p:cNvSpPr>
          <p:nvPr>
            <p:ph idx="1"/>
          </p:nvPr>
        </p:nvSpPr>
        <p:spPr/>
        <p:txBody>
          <a:bodyPr/>
          <a:lstStyle/>
          <a:p>
            <a:r>
              <a:rPr lang="en-US" dirty="0"/>
              <a:t>The mucilage is drawn in by the </a:t>
            </a:r>
            <a:r>
              <a:rPr lang="en-US" dirty="0" err="1"/>
              <a:t>nucellus</a:t>
            </a:r>
            <a:r>
              <a:rPr lang="en-US" dirty="0"/>
              <a:t> together with the microspores</a:t>
            </a:r>
          </a:p>
          <a:p>
            <a:r>
              <a:rPr lang="en-US" dirty="0"/>
              <a:t>The microspores then lodge somewhere at the apex of the </a:t>
            </a:r>
            <a:r>
              <a:rPr lang="en-US" dirty="0" err="1"/>
              <a:t>nucellus</a:t>
            </a:r>
            <a:r>
              <a:rPr lang="en-US" dirty="0"/>
              <a:t> for about a year</a:t>
            </a:r>
          </a:p>
          <a:p>
            <a:r>
              <a:rPr lang="en-US" dirty="0"/>
              <a:t>Fertilization takes place in the following year at about the same time</a:t>
            </a:r>
          </a:p>
          <a:p>
            <a:r>
              <a:rPr lang="en-US" dirty="0"/>
              <a:t>the cone develops fully when the archegonia mature in the third year</a:t>
            </a:r>
            <a:endParaRPr lang="en-GB"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Fertilization</a:t>
            </a:r>
            <a:endParaRPr lang="en-GB"/>
          </a:p>
        </p:txBody>
      </p:sp>
      <p:pic>
        <p:nvPicPr>
          <p:cNvPr id="5" name="Content Placeholder 4">
            <a:extLst>
              <a:ext uri="{FF2B5EF4-FFF2-40B4-BE49-F238E27FC236}">
                <a16:creationId xmlns:a16="http://schemas.microsoft.com/office/drawing/2014/main" id="{196D6EAB-B80D-4C18-8230-CC6B4986E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632"/>
            <a:ext cx="9144000" cy="6624736"/>
          </a:xfr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Moulds, Casts, Compressions and Imprints </a:t>
            </a:r>
            <a:endParaRPr lang="en-GB" sz="3600" dirty="0"/>
          </a:p>
        </p:txBody>
      </p:sp>
      <p:sp>
        <p:nvSpPr>
          <p:cNvPr id="3" name="Content Placeholder 2"/>
          <p:cNvSpPr>
            <a:spLocks noGrp="1"/>
          </p:cNvSpPr>
          <p:nvPr>
            <p:ph idx="1"/>
          </p:nvPr>
        </p:nvSpPr>
        <p:spPr/>
        <p:txBody>
          <a:bodyPr/>
          <a:lstStyle/>
          <a:p>
            <a:pPr algn="ctr">
              <a:buNone/>
            </a:pPr>
            <a:r>
              <a:rPr lang="en-US" b="1" dirty="0"/>
              <a:t>Cont’d </a:t>
            </a:r>
          </a:p>
          <a:p>
            <a:pPr algn="just"/>
            <a:r>
              <a:rPr lang="en-US" dirty="0"/>
              <a:t>Later water dissolves the buried hard part</a:t>
            </a:r>
          </a:p>
          <a:p>
            <a:pPr algn="just">
              <a:buNone/>
            </a:pPr>
            <a:r>
              <a:rPr lang="en-US" dirty="0"/>
              <a:t>    leaving a mould -  a hollow space in the shape of the original hard part inside the rock</a:t>
            </a:r>
          </a:p>
          <a:p>
            <a:pPr algn="just"/>
            <a:r>
              <a:rPr lang="en-US" dirty="0"/>
              <a:t>A </a:t>
            </a:r>
            <a:r>
              <a:rPr lang="en-US" b="1" dirty="0"/>
              <a:t>cast</a:t>
            </a:r>
            <a:r>
              <a:rPr lang="en-US" dirty="0"/>
              <a:t> forms when water containing dissolved mineral matter e.g. silica later drains through the mould</a:t>
            </a:r>
          </a:p>
          <a:p>
            <a:endParaRPr lang="en-GB"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Moulds, Casts, Compressions and Imprints Cont’d</a:t>
            </a:r>
            <a:endParaRPr lang="en-GB" sz="3600" dirty="0"/>
          </a:p>
        </p:txBody>
      </p:sp>
      <p:sp>
        <p:nvSpPr>
          <p:cNvPr id="3" name="Content Placeholder 2"/>
          <p:cNvSpPr>
            <a:spLocks noGrp="1"/>
          </p:cNvSpPr>
          <p:nvPr>
            <p:ph idx="1"/>
          </p:nvPr>
        </p:nvSpPr>
        <p:spPr/>
        <p:txBody>
          <a:bodyPr/>
          <a:lstStyle/>
          <a:p>
            <a:pPr algn="just"/>
            <a:r>
              <a:rPr lang="en-US" dirty="0"/>
              <a:t>The water deposits these substances which eventually fill the mould</a:t>
            </a:r>
          </a:p>
          <a:p>
            <a:pPr algn="just">
              <a:buFont typeface="Wingdings" pitchFamily="2" charset="2"/>
              <a:buChar char="ü"/>
            </a:pPr>
            <a:r>
              <a:rPr lang="en-US" dirty="0"/>
              <a:t>forming a copy of the original hard part</a:t>
            </a:r>
          </a:p>
          <a:p>
            <a:pPr algn="just"/>
            <a:r>
              <a:rPr lang="en-US" dirty="0"/>
              <a:t>If only a space is left it is called a mould</a:t>
            </a:r>
          </a:p>
          <a:p>
            <a:pPr algn="just"/>
            <a:r>
              <a:rPr lang="en-US" dirty="0"/>
              <a:t>If it is filled with materials like silica it is called a cast</a:t>
            </a:r>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FORMATION OF FOSSIL PLANTS</a:t>
            </a:r>
            <a:br>
              <a:rPr lang="en-GB" sz="3600" dirty="0"/>
            </a:br>
            <a:r>
              <a:rPr lang="en-US" sz="3600" b="1" dirty="0"/>
              <a:t>Moulds, Casts, Compressions and Imprints  Cont’d </a:t>
            </a:r>
            <a:endParaRPr lang="en-GB" sz="3600" dirty="0"/>
          </a:p>
        </p:txBody>
      </p:sp>
      <p:sp>
        <p:nvSpPr>
          <p:cNvPr id="3" name="Content Placeholder 2"/>
          <p:cNvSpPr>
            <a:spLocks noGrp="1"/>
          </p:cNvSpPr>
          <p:nvPr>
            <p:ph idx="1"/>
          </p:nvPr>
        </p:nvSpPr>
        <p:spPr>
          <a:xfrm>
            <a:off x="457200" y="1600200"/>
            <a:ext cx="8401080" cy="4972072"/>
          </a:xfrm>
        </p:spPr>
        <p:txBody>
          <a:bodyPr>
            <a:normAutofit lnSpcReduction="10000"/>
          </a:bodyPr>
          <a:lstStyle/>
          <a:p>
            <a:pPr>
              <a:buFont typeface="Wingdings" pitchFamily="2" charset="2"/>
              <a:buChar char="§"/>
            </a:pPr>
            <a:r>
              <a:rPr lang="en-US" b="1" dirty="0"/>
              <a:t>Compressions</a:t>
            </a:r>
          </a:p>
          <a:p>
            <a:pPr algn="just"/>
            <a:r>
              <a:rPr lang="en-US" dirty="0"/>
              <a:t>When objects such as leaves are buried by layers of sediments</a:t>
            </a:r>
          </a:p>
          <a:p>
            <a:pPr algn="just">
              <a:buFont typeface="Wingdings" pitchFamily="2" charset="2"/>
              <a:buChar char="ü"/>
            </a:pPr>
            <a:r>
              <a:rPr lang="en-US" dirty="0"/>
              <a:t>the sheer weight of the overlying material may compress them</a:t>
            </a:r>
          </a:p>
          <a:p>
            <a:pPr algn="just">
              <a:buFont typeface="Wingdings" pitchFamily="2" charset="2"/>
              <a:buChar char="ü"/>
            </a:pPr>
            <a:r>
              <a:rPr lang="en-US" dirty="0"/>
              <a:t>to as little as 5% their original thickness</a:t>
            </a:r>
          </a:p>
          <a:p>
            <a:pPr algn="just"/>
            <a:r>
              <a:rPr lang="en-US" dirty="0"/>
              <a:t>When this occurs all that is left is </a:t>
            </a:r>
          </a:p>
          <a:p>
            <a:pPr algn="just">
              <a:buFont typeface="Wingdings" pitchFamily="2" charset="2"/>
              <a:buChar char="ü"/>
            </a:pPr>
            <a:r>
              <a:rPr lang="en-US" dirty="0"/>
              <a:t>a thin film or organic material</a:t>
            </a:r>
          </a:p>
          <a:p>
            <a:pPr algn="just">
              <a:buFont typeface="Wingdings" pitchFamily="2" charset="2"/>
              <a:buChar char="ü"/>
            </a:pPr>
            <a:r>
              <a:rPr lang="en-US" dirty="0"/>
              <a:t>and an outline showing some surface details</a:t>
            </a: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FORMATION OF FOSSIL PLANTS</a:t>
            </a:r>
            <a:br>
              <a:rPr lang="en-GB" sz="3600" dirty="0"/>
            </a:br>
            <a:r>
              <a:rPr lang="en-US" sz="3600" b="1" dirty="0"/>
              <a:t>Moulds, Casts, Compressions and Imprints  Cont’d </a:t>
            </a:r>
            <a:endParaRPr lang="en-GB" sz="3600" dirty="0"/>
          </a:p>
        </p:txBody>
      </p:sp>
      <p:sp>
        <p:nvSpPr>
          <p:cNvPr id="3" name="Content Placeholder 2"/>
          <p:cNvSpPr>
            <a:spLocks noGrp="1"/>
          </p:cNvSpPr>
          <p:nvPr>
            <p:ph idx="1"/>
          </p:nvPr>
        </p:nvSpPr>
        <p:spPr/>
        <p:txBody>
          <a:bodyPr/>
          <a:lstStyle/>
          <a:p>
            <a:pPr algn="just"/>
            <a:r>
              <a:rPr lang="en-US" dirty="0"/>
              <a:t>Virtually no preservation of cells or other internal structures takes place</a:t>
            </a:r>
          </a:p>
          <a:p>
            <a:pPr algn="just"/>
            <a:r>
              <a:rPr lang="en-US" dirty="0"/>
              <a:t>Such fossils are called compressions</a:t>
            </a:r>
          </a:p>
          <a:p>
            <a:pPr algn="just"/>
            <a:r>
              <a:rPr lang="en-US" dirty="0"/>
              <a:t>The image of a compression like the details of a foot or a hand pressed into wet cement is called an </a:t>
            </a:r>
            <a:r>
              <a:rPr lang="en-US" b="1" dirty="0"/>
              <a:t>imprint/print/impression</a:t>
            </a:r>
          </a:p>
          <a:p>
            <a:pPr algn="just"/>
            <a:r>
              <a:rPr lang="en-US" dirty="0"/>
              <a:t>Here only the external features of the organism are preserved</a:t>
            </a:r>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PETRIFACTION</a:t>
            </a:r>
          </a:p>
        </p:txBody>
      </p:sp>
      <p:sp>
        <p:nvSpPr>
          <p:cNvPr id="3" name="Content Placeholder 2"/>
          <p:cNvSpPr>
            <a:spLocks noGrp="1"/>
          </p:cNvSpPr>
          <p:nvPr>
            <p:ph idx="1"/>
          </p:nvPr>
        </p:nvSpPr>
        <p:spPr/>
        <p:txBody>
          <a:bodyPr/>
          <a:lstStyle/>
          <a:p>
            <a:pPr algn="just">
              <a:buFont typeface="Wingdings" pitchFamily="2" charset="2"/>
              <a:buChar char="§"/>
            </a:pPr>
            <a:r>
              <a:rPr lang="en-US" b="1" dirty="0"/>
              <a:t>Petrifactions</a:t>
            </a:r>
            <a:endParaRPr lang="en-GB" dirty="0"/>
          </a:p>
          <a:p>
            <a:pPr algn="just"/>
            <a:r>
              <a:rPr lang="en-US" dirty="0"/>
              <a:t>Petrifactions are uncompressed rocklike materials in which the original cell structure has been preserved</a:t>
            </a:r>
          </a:p>
          <a:p>
            <a:pPr algn="just"/>
            <a:r>
              <a:rPr lang="en-US" dirty="0"/>
              <a:t>About 20 different mineral substances including silica and salts of several metals bring  about petrifaction</a:t>
            </a:r>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PETRIFACTION </a:t>
            </a:r>
            <a:r>
              <a:rPr lang="en-US" b="1" dirty="0"/>
              <a:t>Cont’d </a:t>
            </a:r>
            <a:endParaRPr lang="en-GB" dirty="0"/>
          </a:p>
        </p:txBody>
      </p:sp>
      <p:sp>
        <p:nvSpPr>
          <p:cNvPr id="3" name="Content Placeholder 2"/>
          <p:cNvSpPr>
            <a:spLocks noGrp="1"/>
          </p:cNvSpPr>
          <p:nvPr>
            <p:ph idx="1"/>
          </p:nvPr>
        </p:nvSpPr>
        <p:spPr/>
        <p:txBody>
          <a:bodyPr/>
          <a:lstStyle/>
          <a:p>
            <a:pPr algn="just"/>
            <a:r>
              <a:rPr lang="en-US" dirty="0"/>
              <a:t>Chemicals in solution infiltrate the cells and cell walls of the plant parts</a:t>
            </a:r>
          </a:p>
          <a:p>
            <a:pPr algn="just">
              <a:buFont typeface="Wingdings" pitchFamily="2" charset="2"/>
              <a:buChar char="ü"/>
            </a:pPr>
            <a:r>
              <a:rPr lang="en-US" dirty="0"/>
              <a:t>where they crystallize and harden permanently</a:t>
            </a:r>
          </a:p>
          <a:p>
            <a:pPr algn="just">
              <a:buFont typeface="Wingdings" pitchFamily="2" charset="2"/>
              <a:buChar char="ü"/>
            </a:pPr>
            <a:r>
              <a:rPr lang="en-US" dirty="0"/>
              <a:t>preserving the original material</a:t>
            </a: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115328" cy="703282"/>
          </a:xfrm>
        </p:spPr>
        <p:txBody>
          <a:bodyPr>
            <a:normAutofit fontScale="90000"/>
          </a:bodyPr>
          <a:lstStyle/>
          <a:p>
            <a:r>
              <a:rPr lang="en-US" b="1" dirty="0"/>
              <a:t>MAJOR </a:t>
            </a:r>
            <a:r>
              <a:rPr lang="en-US" b="1" dirty="0" err="1"/>
              <a:t>TAXA</a:t>
            </a:r>
            <a:r>
              <a:rPr lang="en-US" b="1" dirty="0"/>
              <a:t> OF TERRESTRIAL PLANTS</a:t>
            </a:r>
            <a:br>
              <a:rPr lang="en-GB" dirty="0"/>
            </a:br>
            <a:endParaRPr lang="en-GB" dirty="0"/>
          </a:p>
        </p:txBody>
      </p:sp>
      <p:sp>
        <p:nvSpPr>
          <p:cNvPr id="3" name="Content Placeholder 2"/>
          <p:cNvSpPr>
            <a:spLocks noGrp="1"/>
          </p:cNvSpPr>
          <p:nvPr>
            <p:ph idx="1"/>
          </p:nvPr>
        </p:nvSpPr>
        <p:spPr/>
        <p:txBody>
          <a:bodyPr/>
          <a:lstStyle/>
          <a:p>
            <a:pPr algn="just"/>
            <a:r>
              <a:rPr lang="en-US" dirty="0"/>
              <a:t>Scientific classification is a method scientists have developed</a:t>
            </a:r>
          </a:p>
          <a:p>
            <a:pPr algn="just"/>
            <a:r>
              <a:rPr lang="en-US" dirty="0"/>
              <a:t>to arrange all of the worlds organisms in related groups</a:t>
            </a:r>
          </a:p>
          <a:p>
            <a:pPr algn="just"/>
            <a:r>
              <a:rPr lang="en-US" dirty="0"/>
              <a:t>It is the orderly arrangement of all living things</a:t>
            </a:r>
          </a:p>
          <a:p>
            <a:pPr algn="just"/>
            <a:r>
              <a:rPr lang="en-US" dirty="0"/>
              <a:t>Scientific classification indicates certain relationships among all organisms</a:t>
            </a: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MAJOR </a:t>
            </a:r>
            <a:r>
              <a:rPr lang="en-US" b="1" dirty="0" err="1"/>
              <a:t>TAXA</a:t>
            </a:r>
            <a:r>
              <a:rPr lang="en-US" b="1" dirty="0"/>
              <a:t> OF TERRESTRIAL PLANTS CONT’D</a:t>
            </a:r>
            <a:endParaRPr lang="en-GB" dirty="0"/>
          </a:p>
        </p:txBody>
      </p:sp>
      <p:sp>
        <p:nvSpPr>
          <p:cNvPr id="3" name="Content Placeholder 2"/>
          <p:cNvSpPr>
            <a:spLocks noGrp="1"/>
          </p:cNvSpPr>
          <p:nvPr>
            <p:ph idx="1"/>
          </p:nvPr>
        </p:nvSpPr>
        <p:spPr/>
        <p:txBody>
          <a:bodyPr/>
          <a:lstStyle/>
          <a:p>
            <a:pPr algn="just"/>
            <a:r>
              <a:rPr lang="en-US" dirty="0"/>
              <a:t>Detailed scientific classification also shows</a:t>
            </a:r>
          </a:p>
          <a:p>
            <a:pPr algn="just">
              <a:buFont typeface="Wingdings" pitchFamily="2" charset="2"/>
              <a:buChar char="ü"/>
            </a:pPr>
            <a:r>
              <a:rPr lang="en-US" dirty="0"/>
              <a:t>how ancient and extinct biological groups fit into this arrangement</a:t>
            </a:r>
          </a:p>
          <a:p>
            <a:pPr algn="just"/>
            <a:r>
              <a:rPr lang="en-US" dirty="0"/>
              <a:t>The classification of organisms is a science called</a:t>
            </a:r>
            <a:r>
              <a:rPr lang="en-US" b="1" dirty="0"/>
              <a:t> taxonomy</a:t>
            </a:r>
            <a:r>
              <a:rPr lang="en-US" dirty="0"/>
              <a:t> or </a:t>
            </a:r>
            <a:r>
              <a:rPr lang="en-US" b="1" dirty="0" err="1"/>
              <a:t>systematics</a:t>
            </a:r>
            <a:endParaRPr lang="en-US" b="1" dirty="0"/>
          </a:p>
          <a:p>
            <a:pPr algn="just"/>
            <a:endParaRPr lang="en-US" b="1" dirty="0"/>
          </a:p>
          <a:p>
            <a:pPr algn="just"/>
            <a:r>
              <a:rPr lang="en-US" dirty="0"/>
              <a:t>Most biologists use the same framework for classification</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186766" cy="428628"/>
          </a:xfrm>
        </p:spPr>
        <p:txBody>
          <a:bodyPr>
            <a:normAutofit fontScale="90000"/>
          </a:bodyPr>
          <a:lstStyle/>
          <a:p>
            <a:r>
              <a:rPr lang="en-US" b="1" dirty="0"/>
              <a:t>OBJECTIVES</a:t>
            </a:r>
            <a:br>
              <a:rPr lang="en-GB" dirty="0"/>
            </a:br>
            <a:endParaRPr lang="en-GB" dirty="0"/>
          </a:p>
        </p:txBody>
      </p:sp>
      <p:sp>
        <p:nvSpPr>
          <p:cNvPr id="3" name="Content Placeholder 2"/>
          <p:cNvSpPr>
            <a:spLocks noGrp="1"/>
          </p:cNvSpPr>
          <p:nvPr>
            <p:ph idx="1"/>
          </p:nvPr>
        </p:nvSpPr>
        <p:spPr>
          <a:xfrm>
            <a:off x="142844" y="1214422"/>
            <a:ext cx="8858312" cy="5214974"/>
          </a:xfrm>
        </p:spPr>
        <p:txBody>
          <a:bodyPr/>
          <a:lstStyle/>
          <a:p>
            <a:pPr algn="just"/>
            <a:r>
              <a:rPr lang="en-US" dirty="0"/>
              <a:t>Provide both classical and practical understanding of plant science</a:t>
            </a:r>
          </a:p>
          <a:p>
            <a:pPr algn="just"/>
            <a:r>
              <a:rPr lang="en-US" dirty="0"/>
              <a:t>Describe the evolutionary trends in the Kingdom </a:t>
            </a:r>
            <a:r>
              <a:rPr lang="en-US" dirty="0" err="1"/>
              <a:t>Plantae</a:t>
            </a:r>
            <a:r>
              <a:rPr lang="en-US" dirty="0"/>
              <a:t> and list differences between major taxonomic groups</a:t>
            </a:r>
          </a:p>
          <a:p>
            <a:pPr algn="just"/>
            <a:r>
              <a:rPr lang="en-US" dirty="0"/>
              <a:t>Significance of evolutionary trends: from non-vascular to vascular plants; and from non-    flowering to </a:t>
            </a:r>
            <a:r>
              <a:rPr lang="en-US" dirty="0" err="1"/>
              <a:t>frowering</a:t>
            </a:r>
            <a:r>
              <a:rPr lang="en-US" dirty="0"/>
              <a:t> plants</a:t>
            </a: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MAJOR </a:t>
            </a:r>
            <a:r>
              <a:rPr lang="en-US" b="1" dirty="0" err="1"/>
              <a:t>TAXA</a:t>
            </a:r>
            <a:r>
              <a:rPr lang="en-US" b="1" dirty="0"/>
              <a:t> OF TERRESTRIAL PLANTS CONT’D</a:t>
            </a:r>
            <a:endParaRPr lang="en-GB" dirty="0"/>
          </a:p>
        </p:txBody>
      </p:sp>
      <p:sp>
        <p:nvSpPr>
          <p:cNvPr id="3" name="Content Placeholder 2"/>
          <p:cNvSpPr>
            <a:spLocks noGrp="1"/>
          </p:cNvSpPr>
          <p:nvPr>
            <p:ph idx="1"/>
          </p:nvPr>
        </p:nvSpPr>
        <p:spPr/>
        <p:txBody>
          <a:bodyPr/>
          <a:lstStyle/>
          <a:p>
            <a:pPr algn="just"/>
            <a:r>
              <a:rPr lang="en-US" dirty="0"/>
              <a:t>But not all biologists agree on how different groups of organisms fit into the scheme</a:t>
            </a:r>
          </a:p>
          <a:p>
            <a:pPr algn="just"/>
            <a:r>
              <a:rPr lang="en-US" dirty="0"/>
              <a:t>and so classifications often differ in details</a:t>
            </a:r>
          </a:p>
          <a:p>
            <a:pPr algn="just"/>
            <a:r>
              <a:rPr lang="en-US" dirty="0"/>
              <a:t>Seven chief groups make up a system in scientific classification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MAJOR </a:t>
            </a:r>
            <a:r>
              <a:rPr lang="en-US" b="1" dirty="0" err="1"/>
              <a:t>TAXA</a:t>
            </a:r>
            <a:r>
              <a:rPr lang="en-US" b="1" dirty="0"/>
              <a:t> OF TERRESTRIAL PLANTS CONT’D</a:t>
            </a:r>
            <a:endParaRPr lang="en-GB" dirty="0"/>
          </a:p>
        </p:txBody>
      </p:sp>
      <p:sp>
        <p:nvSpPr>
          <p:cNvPr id="3" name="Content Placeholder 2"/>
          <p:cNvSpPr>
            <a:spLocks noGrp="1"/>
          </p:cNvSpPr>
          <p:nvPr>
            <p:ph idx="1"/>
          </p:nvPr>
        </p:nvSpPr>
        <p:spPr/>
        <p:txBody>
          <a:bodyPr>
            <a:normAutofit lnSpcReduction="10000"/>
          </a:bodyPr>
          <a:lstStyle/>
          <a:p>
            <a:r>
              <a:rPr lang="en-US" dirty="0"/>
              <a:t>The groups are</a:t>
            </a:r>
          </a:p>
          <a:p>
            <a:pPr lvl="0"/>
            <a:r>
              <a:rPr lang="en-US" dirty="0"/>
              <a:t>Kingdom</a:t>
            </a:r>
            <a:endParaRPr lang="en-GB" dirty="0"/>
          </a:p>
          <a:p>
            <a:pPr lvl="0"/>
            <a:r>
              <a:rPr lang="en-US" dirty="0"/>
              <a:t>Phylum/Division</a:t>
            </a:r>
            <a:endParaRPr lang="en-GB" dirty="0"/>
          </a:p>
          <a:p>
            <a:pPr lvl="0"/>
            <a:r>
              <a:rPr lang="en-US" dirty="0"/>
              <a:t>Class</a:t>
            </a:r>
            <a:endParaRPr lang="en-GB" dirty="0"/>
          </a:p>
          <a:p>
            <a:pPr lvl="0"/>
            <a:r>
              <a:rPr lang="en-US" dirty="0"/>
              <a:t>Order</a:t>
            </a:r>
            <a:endParaRPr lang="en-GB" dirty="0"/>
          </a:p>
          <a:p>
            <a:pPr lvl="0"/>
            <a:r>
              <a:rPr lang="en-US" dirty="0"/>
              <a:t>Family</a:t>
            </a:r>
            <a:endParaRPr lang="en-GB" dirty="0"/>
          </a:p>
          <a:p>
            <a:pPr lvl="0"/>
            <a:r>
              <a:rPr lang="en-US" dirty="0"/>
              <a:t>Genus</a:t>
            </a:r>
            <a:endParaRPr lang="en-GB" dirty="0"/>
          </a:p>
          <a:p>
            <a:pPr lvl="0"/>
            <a:r>
              <a:rPr lang="en-US" dirty="0"/>
              <a:t>Species</a:t>
            </a:r>
            <a:endParaRPr lang="en-GB" dirty="0"/>
          </a:p>
          <a:p>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MAJOR </a:t>
            </a:r>
            <a:r>
              <a:rPr lang="en-US" b="1" dirty="0" err="1"/>
              <a:t>TAXA</a:t>
            </a:r>
            <a:r>
              <a:rPr lang="en-US" b="1" dirty="0"/>
              <a:t> OF TERRESTRIAL PLANTS CONT’D</a:t>
            </a:r>
            <a:endParaRPr lang="en-GB" dirty="0"/>
          </a:p>
        </p:txBody>
      </p:sp>
      <p:sp>
        <p:nvSpPr>
          <p:cNvPr id="3" name="Content Placeholder 2"/>
          <p:cNvSpPr>
            <a:spLocks noGrp="1"/>
          </p:cNvSpPr>
          <p:nvPr>
            <p:ph idx="1"/>
          </p:nvPr>
        </p:nvSpPr>
        <p:spPr/>
        <p:txBody>
          <a:bodyPr/>
          <a:lstStyle/>
          <a:p>
            <a:pPr algn="just"/>
            <a:r>
              <a:rPr lang="en-US" dirty="0"/>
              <a:t>Every known organism has a particular place in each group</a:t>
            </a:r>
            <a:endParaRPr lang="en-GB" dirty="0"/>
          </a:p>
          <a:p>
            <a:pPr algn="just"/>
            <a:r>
              <a:rPr lang="en-US" dirty="0"/>
              <a:t>A </a:t>
            </a:r>
            <a:r>
              <a:rPr lang="en-US" b="1" dirty="0" err="1"/>
              <a:t>taxon</a:t>
            </a:r>
            <a:r>
              <a:rPr lang="en-US" dirty="0"/>
              <a:t> (pl.</a:t>
            </a:r>
            <a:r>
              <a:rPr lang="en-US" b="1" dirty="0"/>
              <a:t> </a:t>
            </a:r>
            <a:r>
              <a:rPr lang="en-US" b="1" dirty="0" err="1"/>
              <a:t>taxa</a:t>
            </a:r>
            <a:r>
              <a:rPr lang="en-US" dirty="0"/>
              <a:t>) is a taxonomic unit at any level or a formal grouping of organisms at any given level, such as species, genus or phylum</a:t>
            </a:r>
          </a:p>
          <a:p>
            <a:pPr algn="just"/>
            <a:r>
              <a:rPr lang="en-US" dirty="0"/>
              <a:t>The </a:t>
            </a:r>
            <a:r>
              <a:rPr lang="en-US" dirty="0" err="1"/>
              <a:t>taxon</a:t>
            </a:r>
            <a:r>
              <a:rPr lang="en-US" dirty="0"/>
              <a:t> implies both a set of characteristics and a group of organisms having it</a:t>
            </a:r>
            <a:endParaRPr lang="en-GB" dirty="0"/>
          </a:p>
          <a:p>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58204" cy="703282"/>
          </a:xfrm>
        </p:spPr>
        <p:txBody>
          <a:bodyPr>
            <a:normAutofit fontScale="90000"/>
          </a:bodyPr>
          <a:lstStyle/>
          <a:p>
            <a:r>
              <a:rPr lang="en-US" b="1" dirty="0"/>
              <a:t>VASCULAR PLANTS/</a:t>
            </a:r>
            <a:r>
              <a:rPr lang="en-US" b="1" dirty="0" err="1"/>
              <a:t>TRACHEOPHYTES</a:t>
            </a:r>
            <a:br>
              <a:rPr lang="en-GB" dirty="0"/>
            </a:br>
            <a:r>
              <a:rPr lang="en-US" b="1" dirty="0"/>
              <a:t>DIVISION: </a:t>
            </a:r>
            <a:r>
              <a:rPr lang="en-US" b="1" dirty="0" err="1"/>
              <a:t>PTERIDOPHYTA</a:t>
            </a:r>
            <a:br>
              <a:rPr lang="en-GB" dirty="0"/>
            </a:br>
            <a:endParaRPr lang="en-GB" dirty="0"/>
          </a:p>
        </p:txBody>
      </p:sp>
      <p:sp>
        <p:nvSpPr>
          <p:cNvPr id="3" name="Content Placeholder 2"/>
          <p:cNvSpPr>
            <a:spLocks noGrp="1"/>
          </p:cNvSpPr>
          <p:nvPr>
            <p:ph idx="1"/>
          </p:nvPr>
        </p:nvSpPr>
        <p:spPr>
          <a:xfrm>
            <a:off x="457200" y="1428736"/>
            <a:ext cx="8472518" cy="5072098"/>
          </a:xfrm>
        </p:spPr>
        <p:txBody>
          <a:bodyPr>
            <a:normAutofit/>
          </a:bodyPr>
          <a:lstStyle/>
          <a:p>
            <a:pPr>
              <a:buFont typeface="Wingdings" pitchFamily="2" charset="2"/>
              <a:buChar char="q"/>
            </a:pPr>
            <a:r>
              <a:rPr lang="en-US" dirty="0"/>
              <a:t>CLASS: </a:t>
            </a:r>
            <a:r>
              <a:rPr lang="en-US" dirty="0" err="1"/>
              <a:t>PSILOTOPSIDA</a:t>
            </a:r>
            <a:r>
              <a:rPr lang="en-US" dirty="0"/>
              <a:t> or </a:t>
            </a:r>
            <a:r>
              <a:rPr lang="en-US" dirty="0" err="1"/>
              <a:t>PSILOPHYTINAE</a:t>
            </a:r>
            <a:r>
              <a:rPr lang="en-US" dirty="0"/>
              <a:t> (Whisk ferns)</a:t>
            </a:r>
            <a:endParaRPr lang="en-GB" dirty="0"/>
          </a:p>
          <a:p>
            <a:pPr>
              <a:buFont typeface="Wingdings" pitchFamily="2" charset="2"/>
              <a:buChar char="Ø"/>
            </a:pPr>
            <a:r>
              <a:rPr lang="en-US" dirty="0"/>
              <a:t>Order </a:t>
            </a:r>
            <a:r>
              <a:rPr lang="en-US" dirty="0" err="1"/>
              <a:t>Psilotales</a:t>
            </a:r>
            <a:r>
              <a:rPr lang="en-US" dirty="0"/>
              <a:t> e.g. </a:t>
            </a:r>
            <a:r>
              <a:rPr lang="en-US" i="1" dirty="0" err="1"/>
              <a:t>Psilotum</a:t>
            </a:r>
            <a:r>
              <a:rPr lang="en-US" dirty="0"/>
              <a:t> and </a:t>
            </a:r>
            <a:r>
              <a:rPr lang="en-US" i="1" dirty="0" err="1"/>
              <a:t>Tmesipteris</a:t>
            </a:r>
            <a:endParaRPr lang="en-GB" dirty="0"/>
          </a:p>
          <a:p>
            <a:pPr>
              <a:buFont typeface="Wingdings" pitchFamily="2" charset="2"/>
              <a:buChar char="q"/>
            </a:pPr>
            <a:r>
              <a:rPr lang="en-US" dirty="0"/>
              <a:t>CLASS: </a:t>
            </a:r>
            <a:r>
              <a:rPr lang="en-US" dirty="0" err="1"/>
              <a:t>LYCOPSIDA</a:t>
            </a:r>
            <a:r>
              <a:rPr lang="en-US" dirty="0"/>
              <a:t> or </a:t>
            </a:r>
            <a:r>
              <a:rPr lang="en-US" dirty="0" err="1"/>
              <a:t>LYCOPODINAE</a:t>
            </a:r>
            <a:r>
              <a:rPr lang="en-US" dirty="0"/>
              <a:t> (Club mosses and </a:t>
            </a:r>
            <a:r>
              <a:rPr lang="en-US" dirty="0" err="1"/>
              <a:t>Quillworts</a:t>
            </a:r>
            <a:r>
              <a:rPr lang="en-US" dirty="0"/>
              <a:t>) </a:t>
            </a:r>
            <a:endParaRPr lang="en-GB" dirty="0"/>
          </a:p>
          <a:p>
            <a:pPr>
              <a:buFont typeface="Wingdings" pitchFamily="2" charset="2"/>
              <a:buChar char="Ø"/>
            </a:pPr>
            <a:r>
              <a:rPr lang="en-US" dirty="0"/>
              <a:t>Order </a:t>
            </a:r>
            <a:r>
              <a:rPr lang="en-US" dirty="0" err="1"/>
              <a:t>Lycopodiales</a:t>
            </a:r>
            <a:r>
              <a:rPr lang="en-US" dirty="0"/>
              <a:t> e.g. </a:t>
            </a:r>
            <a:r>
              <a:rPr lang="en-US" i="1" dirty="0" err="1"/>
              <a:t>Lycopodium</a:t>
            </a:r>
            <a:endParaRPr lang="en-GB" dirty="0"/>
          </a:p>
          <a:p>
            <a:pPr>
              <a:buFont typeface="Wingdings" pitchFamily="2" charset="2"/>
              <a:buChar char="Ø"/>
            </a:pPr>
            <a:r>
              <a:rPr lang="en-US" dirty="0"/>
              <a:t>Order </a:t>
            </a:r>
            <a:r>
              <a:rPr lang="en-US" dirty="0" err="1"/>
              <a:t>Selaginellales</a:t>
            </a:r>
            <a:r>
              <a:rPr lang="en-US" dirty="0"/>
              <a:t> e.g. </a:t>
            </a:r>
            <a:r>
              <a:rPr lang="en-US" i="1" dirty="0" err="1"/>
              <a:t>Selaginella</a:t>
            </a:r>
            <a:endParaRPr lang="en-GB" dirty="0"/>
          </a:p>
          <a:p>
            <a:pPr>
              <a:buFont typeface="Wingdings" pitchFamily="2" charset="2"/>
              <a:buChar char="Ø"/>
            </a:pPr>
            <a:r>
              <a:rPr lang="en-US" dirty="0"/>
              <a:t>Order </a:t>
            </a:r>
            <a:r>
              <a:rPr lang="en-US" dirty="0" err="1"/>
              <a:t>Isoetales</a:t>
            </a:r>
            <a:r>
              <a:rPr lang="en-US" dirty="0"/>
              <a:t> e.g. </a:t>
            </a:r>
            <a:r>
              <a:rPr lang="en-US" i="1" dirty="0" err="1"/>
              <a:t>Isoetes</a:t>
            </a:r>
            <a:endParaRPr lang="en-GB"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br>
              <a:rPr lang="en-US" b="1" dirty="0"/>
            </a:br>
            <a:r>
              <a:rPr lang="en-US" b="1" dirty="0"/>
              <a:t>DIVISION: </a:t>
            </a:r>
            <a:r>
              <a:rPr lang="en-US" b="1" dirty="0" err="1"/>
              <a:t>PTERIDOPHYTA</a:t>
            </a:r>
            <a:r>
              <a:rPr lang="en-US" b="1" dirty="0"/>
              <a:t> Cont’d</a:t>
            </a:r>
            <a:endParaRPr lang="en-GB" dirty="0"/>
          </a:p>
        </p:txBody>
      </p:sp>
      <p:sp>
        <p:nvSpPr>
          <p:cNvPr id="3" name="Content Placeholder 2"/>
          <p:cNvSpPr>
            <a:spLocks noGrp="1"/>
          </p:cNvSpPr>
          <p:nvPr>
            <p:ph idx="1"/>
          </p:nvPr>
        </p:nvSpPr>
        <p:spPr>
          <a:xfrm>
            <a:off x="457200" y="1357298"/>
            <a:ext cx="8329642" cy="5072098"/>
          </a:xfrm>
        </p:spPr>
        <p:txBody>
          <a:bodyPr>
            <a:normAutofit/>
          </a:bodyPr>
          <a:lstStyle/>
          <a:p>
            <a:pPr>
              <a:buFont typeface="Wingdings" pitchFamily="2" charset="2"/>
              <a:buChar char="q"/>
            </a:pPr>
            <a:r>
              <a:rPr lang="en-US" dirty="0"/>
              <a:t> CLASS: </a:t>
            </a:r>
            <a:r>
              <a:rPr lang="en-US" dirty="0" err="1"/>
              <a:t>SPHENOPSIDA</a:t>
            </a:r>
            <a:r>
              <a:rPr lang="en-US" dirty="0"/>
              <a:t> or </a:t>
            </a:r>
            <a:r>
              <a:rPr lang="en-US" dirty="0" err="1"/>
              <a:t>EQUISETINAE</a:t>
            </a:r>
            <a:r>
              <a:rPr lang="en-US" dirty="0"/>
              <a:t> (Horsetails and Scouring rushes)</a:t>
            </a:r>
            <a:endParaRPr lang="en-GB" dirty="0"/>
          </a:p>
          <a:p>
            <a:pPr>
              <a:buFont typeface="Wingdings" pitchFamily="2" charset="2"/>
              <a:buChar char="Ø"/>
            </a:pPr>
            <a:r>
              <a:rPr lang="en-US" dirty="0"/>
              <a:t>Order </a:t>
            </a:r>
            <a:r>
              <a:rPr lang="en-US" dirty="0" err="1"/>
              <a:t>Equisetales</a:t>
            </a:r>
            <a:r>
              <a:rPr lang="en-US" dirty="0"/>
              <a:t> e.g. </a:t>
            </a:r>
            <a:r>
              <a:rPr lang="en-US" i="1" dirty="0"/>
              <a:t>Equisetum</a:t>
            </a:r>
            <a:endParaRPr lang="en-GB" dirty="0"/>
          </a:p>
          <a:p>
            <a:pPr>
              <a:buFont typeface="Wingdings" pitchFamily="2" charset="2"/>
              <a:buChar char="q"/>
            </a:pPr>
            <a:r>
              <a:rPr lang="en-US" dirty="0"/>
              <a:t>CLASS: </a:t>
            </a:r>
            <a:r>
              <a:rPr lang="en-US" dirty="0" err="1"/>
              <a:t>PTEROPSIDA</a:t>
            </a:r>
            <a:r>
              <a:rPr lang="en-US" dirty="0"/>
              <a:t> or </a:t>
            </a:r>
            <a:r>
              <a:rPr lang="en-US" dirty="0" err="1"/>
              <a:t>FILICINAE</a:t>
            </a:r>
            <a:r>
              <a:rPr lang="en-US" dirty="0"/>
              <a:t> (Ferns)</a:t>
            </a:r>
            <a:endParaRPr lang="en-GB" dirty="0"/>
          </a:p>
          <a:p>
            <a:pPr>
              <a:buFont typeface="Wingdings" pitchFamily="2" charset="2"/>
              <a:buChar char="v"/>
            </a:pPr>
            <a:r>
              <a:rPr lang="en-US" dirty="0"/>
              <a:t>SUB-CLASS </a:t>
            </a:r>
            <a:r>
              <a:rPr lang="en-US" dirty="0" err="1"/>
              <a:t>EUSPORANGIOPSIDA</a:t>
            </a:r>
            <a:endParaRPr lang="en-GB" dirty="0"/>
          </a:p>
          <a:p>
            <a:pPr>
              <a:buFont typeface="Wingdings" pitchFamily="2" charset="2"/>
              <a:buChar char="Ø"/>
            </a:pPr>
            <a:r>
              <a:rPr lang="en-US" dirty="0"/>
              <a:t>Order  </a:t>
            </a:r>
            <a:r>
              <a:rPr lang="en-US" dirty="0" err="1"/>
              <a:t>Ophioglossales</a:t>
            </a:r>
            <a:r>
              <a:rPr lang="en-US" dirty="0"/>
              <a:t> e.g. </a:t>
            </a:r>
            <a:r>
              <a:rPr lang="en-US" i="1" dirty="0" err="1"/>
              <a:t>Ophioglosum</a:t>
            </a:r>
            <a:r>
              <a:rPr lang="en-US" i="1" dirty="0"/>
              <a:t>, </a:t>
            </a:r>
            <a:r>
              <a:rPr lang="en-US" i="1" dirty="0" err="1"/>
              <a:t>Botrychium</a:t>
            </a:r>
            <a:r>
              <a:rPr lang="en-US" i="1" dirty="0"/>
              <a:t>, </a:t>
            </a:r>
            <a:r>
              <a:rPr lang="en-US" i="1" dirty="0" err="1"/>
              <a:t>Helminthostachys</a:t>
            </a:r>
            <a:endParaRPr lang="en-GB" dirty="0"/>
          </a:p>
          <a:p>
            <a:pPr>
              <a:buFont typeface="Wingdings" pitchFamily="2" charset="2"/>
              <a:buChar char="Ø"/>
            </a:pPr>
            <a:r>
              <a:rPr lang="en-US" dirty="0"/>
              <a:t>Order </a:t>
            </a:r>
            <a:r>
              <a:rPr lang="en-US" dirty="0" err="1"/>
              <a:t>Osmundales</a:t>
            </a:r>
            <a:r>
              <a:rPr lang="en-US" dirty="0"/>
              <a:t> e.g. </a:t>
            </a:r>
            <a:r>
              <a:rPr lang="en-US" i="1" dirty="0" err="1"/>
              <a:t>Osmunda</a:t>
            </a:r>
            <a:endParaRPr lang="en-GB" dirty="0"/>
          </a:p>
          <a:p>
            <a:pPr>
              <a:buFont typeface="Wingdings" pitchFamily="2" charset="2"/>
              <a:buChar char="Ø"/>
            </a:pPr>
            <a:r>
              <a:rPr lang="en-US" dirty="0"/>
              <a:t>Order </a:t>
            </a:r>
            <a:r>
              <a:rPr lang="en-US" dirty="0" err="1"/>
              <a:t>Marattiales</a:t>
            </a:r>
            <a:r>
              <a:rPr lang="en-US" dirty="0"/>
              <a:t> e.g. </a:t>
            </a:r>
            <a:r>
              <a:rPr lang="en-US" i="1" dirty="0" err="1"/>
              <a:t>Marattia</a:t>
            </a:r>
            <a:r>
              <a:rPr lang="en-US" i="1" dirty="0"/>
              <a:t>, </a:t>
            </a:r>
            <a:r>
              <a:rPr lang="en-US" i="1" dirty="0" err="1"/>
              <a:t>Angiopteris</a:t>
            </a:r>
            <a:endParaRPr lang="en-GB"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r>
              <a:rPr lang="en-US" b="1" dirty="0"/>
              <a:t>DIVISION: </a:t>
            </a:r>
            <a:r>
              <a:rPr lang="en-US" b="1" dirty="0" err="1"/>
              <a:t>PTERIDOPHYTA</a:t>
            </a:r>
            <a:r>
              <a:rPr lang="en-US" b="1" dirty="0"/>
              <a:t> Cont’d</a:t>
            </a:r>
            <a:endParaRPr lang="en-GB" dirty="0"/>
          </a:p>
        </p:txBody>
      </p:sp>
      <p:sp>
        <p:nvSpPr>
          <p:cNvPr id="3" name="Content Placeholder 2"/>
          <p:cNvSpPr>
            <a:spLocks noGrp="1"/>
          </p:cNvSpPr>
          <p:nvPr>
            <p:ph idx="1"/>
          </p:nvPr>
        </p:nvSpPr>
        <p:spPr/>
        <p:txBody>
          <a:bodyPr/>
          <a:lstStyle/>
          <a:p>
            <a:pPr>
              <a:buFont typeface="Wingdings" pitchFamily="2" charset="2"/>
              <a:buChar char="v"/>
            </a:pPr>
            <a:r>
              <a:rPr lang="en-US" dirty="0"/>
              <a:t> SUB-CLASS </a:t>
            </a:r>
            <a:r>
              <a:rPr lang="en-US" dirty="0" err="1"/>
              <a:t>LEPTOSPORANGIOPSIDA</a:t>
            </a:r>
            <a:endParaRPr lang="en-GB" dirty="0"/>
          </a:p>
          <a:p>
            <a:pPr>
              <a:buFont typeface="Wingdings" pitchFamily="2" charset="2"/>
              <a:buChar char="Ø"/>
            </a:pPr>
            <a:r>
              <a:rPr lang="en-US" dirty="0"/>
              <a:t>Order </a:t>
            </a:r>
            <a:r>
              <a:rPr lang="en-US" dirty="0" err="1"/>
              <a:t>Filicales</a:t>
            </a:r>
            <a:r>
              <a:rPr lang="en-US" dirty="0"/>
              <a:t> e.g. </a:t>
            </a:r>
            <a:r>
              <a:rPr lang="en-US" i="1" dirty="0" err="1"/>
              <a:t>Dryopteria</a:t>
            </a:r>
            <a:r>
              <a:rPr lang="en-US" i="1" dirty="0"/>
              <a:t>, </a:t>
            </a:r>
            <a:r>
              <a:rPr lang="en-US" i="1" dirty="0" err="1"/>
              <a:t>Nephrolepis</a:t>
            </a:r>
            <a:r>
              <a:rPr lang="en-US" i="1" dirty="0"/>
              <a:t>, </a:t>
            </a:r>
            <a:r>
              <a:rPr lang="en-US" i="1" dirty="0" err="1"/>
              <a:t>Pteris</a:t>
            </a:r>
            <a:r>
              <a:rPr lang="en-US" i="1" dirty="0"/>
              <a:t>, </a:t>
            </a:r>
            <a:r>
              <a:rPr lang="en-US" i="1" dirty="0" err="1"/>
              <a:t>Polypodium</a:t>
            </a:r>
            <a:r>
              <a:rPr lang="en-US" i="1" dirty="0"/>
              <a:t>, </a:t>
            </a:r>
            <a:r>
              <a:rPr lang="en-US" i="1" dirty="0" err="1"/>
              <a:t>Adiantum</a:t>
            </a:r>
            <a:r>
              <a:rPr lang="en-US" i="1" dirty="0"/>
              <a:t>,</a:t>
            </a:r>
            <a:r>
              <a:rPr lang="en-US" dirty="0"/>
              <a:t> etc. </a:t>
            </a:r>
            <a:endParaRPr lang="en-GB" dirty="0"/>
          </a:p>
          <a:p>
            <a:pPr>
              <a:buFont typeface="Wingdings" pitchFamily="2" charset="2"/>
              <a:buChar char="Ø"/>
            </a:pPr>
            <a:r>
              <a:rPr lang="en-US" dirty="0"/>
              <a:t>Order </a:t>
            </a:r>
            <a:r>
              <a:rPr lang="en-US" dirty="0" err="1"/>
              <a:t>Marsileales</a:t>
            </a:r>
            <a:r>
              <a:rPr lang="en-US" dirty="0"/>
              <a:t> e.g. </a:t>
            </a:r>
            <a:r>
              <a:rPr lang="en-US" i="1" dirty="0" err="1"/>
              <a:t>Marsilea</a:t>
            </a:r>
            <a:endParaRPr lang="en-GB" dirty="0"/>
          </a:p>
          <a:p>
            <a:pPr>
              <a:buFont typeface="Wingdings" pitchFamily="2" charset="2"/>
              <a:buChar char="Ø"/>
            </a:pPr>
            <a:r>
              <a:rPr lang="en-US" dirty="0"/>
              <a:t>Order </a:t>
            </a:r>
            <a:r>
              <a:rPr lang="en-US" dirty="0" err="1"/>
              <a:t>Salviniales</a:t>
            </a:r>
            <a:r>
              <a:rPr lang="en-US" dirty="0"/>
              <a:t> e.g. </a:t>
            </a:r>
            <a:r>
              <a:rPr lang="en-US" i="1" dirty="0" err="1"/>
              <a:t>Salvinia</a:t>
            </a:r>
            <a:r>
              <a:rPr lang="en-US" i="1" dirty="0"/>
              <a:t>, </a:t>
            </a:r>
            <a:r>
              <a:rPr lang="en-US" i="1" dirty="0" err="1"/>
              <a:t>Azolla</a:t>
            </a:r>
            <a:endParaRPr lang="en-GB"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000108"/>
            <a:ext cx="8286808" cy="571504"/>
          </a:xfrm>
        </p:spPr>
        <p:txBody>
          <a:bodyPr>
            <a:normAutofit fontScale="90000"/>
          </a:bodyPr>
          <a:lstStyle/>
          <a:p>
            <a:br>
              <a:rPr lang="en-US" b="1" dirty="0"/>
            </a:br>
            <a:br>
              <a:rPr lang="en-US" b="1" dirty="0"/>
            </a:br>
            <a:r>
              <a:rPr lang="en-US" b="1" dirty="0"/>
              <a:t>DIVISION: </a:t>
            </a:r>
            <a:r>
              <a:rPr lang="en-US" b="1" dirty="0" err="1"/>
              <a:t>SPERMATOPHYTA</a:t>
            </a:r>
            <a:br>
              <a:rPr lang="en-GB" dirty="0"/>
            </a:br>
            <a:r>
              <a:rPr lang="en-US" b="1" dirty="0"/>
              <a:t> </a:t>
            </a:r>
            <a:br>
              <a:rPr lang="en-GB" dirty="0"/>
            </a:br>
            <a:endParaRPr lang="en-GB" dirty="0"/>
          </a:p>
        </p:txBody>
      </p:sp>
      <p:sp>
        <p:nvSpPr>
          <p:cNvPr id="3" name="Content Placeholder 2"/>
          <p:cNvSpPr>
            <a:spLocks noGrp="1"/>
          </p:cNvSpPr>
          <p:nvPr>
            <p:ph idx="1"/>
          </p:nvPr>
        </p:nvSpPr>
        <p:spPr/>
        <p:txBody>
          <a:bodyPr/>
          <a:lstStyle/>
          <a:p>
            <a:pPr>
              <a:buNone/>
            </a:pPr>
            <a:r>
              <a:rPr lang="en-US" b="1" dirty="0"/>
              <a:t>  (Spermatophytes   - seed bearing plants/ </a:t>
            </a:r>
            <a:r>
              <a:rPr lang="en-US" b="1" dirty="0" err="1"/>
              <a:t>Phanerogams</a:t>
            </a:r>
            <a:r>
              <a:rPr lang="en-US" b="1" dirty="0"/>
              <a:t>  - flowering plants</a:t>
            </a:r>
          </a:p>
          <a:p>
            <a:r>
              <a:rPr lang="en-US" dirty="0"/>
              <a:t>SUB-DIVISION: </a:t>
            </a:r>
            <a:r>
              <a:rPr lang="en-US" dirty="0" err="1"/>
              <a:t>GYMNOSPERMA</a:t>
            </a:r>
            <a:r>
              <a:rPr lang="en-US" dirty="0"/>
              <a:t>   - naked-seeded plants</a:t>
            </a:r>
            <a:endParaRPr lang="en-GB" dirty="0"/>
          </a:p>
          <a:p>
            <a:r>
              <a:rPr lang="en-US" dirty="0"/>
              <a:t>SUB-DIVISION:  </a:t>
            </a:r>
            <a:r>
              <a:rPr lang="en-US" dirty="0" err="1"/>
              <a:t>ANGIOSPERMA</a:t>
            </a:r>
            <a:r>
              <a:rPr lang="en-US" dirty="0"/>
              <a:t>    - closed- seeded plants</a:t>
            </a:r>
            <a:endParaRPr 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SUB-DIVISION </a:t>
            </a:r>
            <a:r>
              <a:rPr lang="en-US" b="1" dirty="0" err="1"/>
              <a:t>GYMNOSPERMA</a:t>
            </a:r>
            <a:br>
              <a:rPr lang="en-GB" dirty="0"/>
            </a:br>
            <a:endParaRPr lang="en-GB" dirty="0"/>
          </a:p>
        </p:txBody>
      </p:sp>
      <p:sp>
        <p:nvSpPr>
          <p:cNvPr id="3" name="Content Placeholder 2"/>
          <p:cNvSpPr>
            <a:spLocks noGrp="1"/>
          </p:cNvSpPr>
          <p:nvPr>
            <p:ph idx="1"/>
          </p:nvPr>
        </p:nvSpPr>
        <p:spPr>
          <a:xfrm>
            <a:off x="457200" y="1071546"/>
            <a:ext cx="8401080" cy="5357850"/>
          </a:xfrm>
        </p:spPr>
        <p:txBody>
          <a:bodyPr>
            <a:normAutofit fontScale="92500" lnSpcReduction="10000"/>
          </a:bodyPr>
          <a:lstStyle/>
          <a:p>
            <a:pPr>
              <a:buFont typeface="Wingdings" pitchFamily="2" charset="2"/>
              <a:buChar char="v"/>
            </a:pPr>
            <a:endParaRPr lang="en-US" dirty="0"/>
          </a:p>
          <a:p>
            <a:pPr>
              <a:buFont typeface="Wingdings" pitchFamily="2" charset="2"/>
              <a:buChar char="v"/>
            </a:pPr>
            <a:r>
              <a:rPr lang="en-US" dirty="0"/>
              <a:t>CLASS: </a:t>
            </a:r>
            <a:r>
              <a:rPr lang="en-US" dirty="0" err="1"/>
              <a:t>CYCADOPSIDA</a:t>
            </a:r>
            <a:r>
              <a:rPr lang="en-US" dirty="0"/>
              <a:t> (The cycads) </a:t>
            </a:r>
          </a:p>
          <a:p>
            <a:pPr>
              <a:buNone/>
            </a:pPr>
            <a:r>
              <a:rPr lang="en-US" sz="2400" dirty="0"/>
              <a:t>                                                                                           </a:t>
            </a:r>
            <a:r>
              <a:rPr lang="en-US" sz="2400" b="1" dirty="0"/>
              <a:t>Family</a:t>
            </a:r>
            <a:endParaRPr lang="en-GB" sz="2400" b="1" dirty="0"/>
          </a:p>
          <a:p>
            <a:r>
              <a:rPr lang="en-US" sz="2400" dirty="0"/>
              <a:t>Order </a:t>
            </a:r>
            <a:r>
              <a:rPr lang="en-US" sz="2400" dirty="0" err="1"/>
              <a:t>Cycadofilicales</a:t>
            </a:r>
            <a:r>
              <a:rPr lang="en-US" sz="2400" dirty="0"/>
              <a:t>                                           - Fossils only</a:t>
            </a:r>
          </a:p>
          <a:p>
            <a:pPr>
              <a:buNone/>
            </a:pPr>
            <a:r>
              <a:rPr lang="en-US" sz="2400" dirty="0"/>
              <a:t>      (or </a:t>
            </a:r>
            <a:r>
              <a:rPr lang="en-US" sz="2400" dirty="0" err="1"/>
              <a:t>Pteridospermales</a:t>
            </a:r>
            <a:r>
              <a:rPr lang="en-US" sz="2400" dirty="0"/>
              <a:t>)                                       e.g. </a:t>
            </a:r>
            <a:r>
              <a:rPr lang="en-US" sz="2400" i="1" dirty="0" err="1"/>
              <a:t>Lygynopteris</a:t>
            </a:r>
            <a:endParaRPr lang="en-US" sz="2400" dirty="0"/>
          </a:p>
          <a:p>
            <a:pPr>
              <a:buNone/>
            </a:pPr>
            <a:r>
              <a:rPr lang="en-US" sz="2400" i="1" dirty="0"/>
              <a:t>      </a:t>
            </a:r>
            <a:endParaRPr lang="en-GB" sz="2400" dirty="0"/>
          </a:p>
          <a:p>
            <a:r>
              <a:rPr lang="en-US" sz="2400" dirty="0"/>
              <a:t>Order </a:t>
            </a:r>
            <a:r>
              <a:rPr lang="en-US" sz="2400" dirty="0" err="1"/>
              <a:t>Bennettatales</a:t>
            </a:r>
            <a:r>
              <a:rPr lang="en-US" sz="2400" dirty="0"/>
              <a:t>                                             - Fossils only </a:t>
            </a:r>
          </a:p>
          <a:p>
            <a:pPr>
              <a:buNone/>
            </a:pPr>
            <a:r>
              <a:rPr lang="en-US" sz="2400" dirty="0"/>
              <a:t>     (or </a:t>
            </a:r>
            <a:r>
              <a:rPr lang="en-US" sz="2400" dirty="0" err="1"/>
              <a:t>Cycadeoideales</a:t>
            </a:r>
            <a:r>
              <a:rPr lang="en-US" sz="2400" dirty="0"/>
              <a:t>)                                             e.g.  </a:t>
            </a:r>
            <a:r>
              <a:rPr lang="en-US" sz="2400" i="1" dirty="0" err="1"/>
              <a:t>Bennettites</a:t>
            </a:r>
            <a:endParaRPr lang="en-US" sz="2400" dirty="0"/>
          </a:p>
          <a:p>
            <a:pPr>
              <a:buNone/>
            </a:pPr>
            <a:r>
              <a:rPr lang="en-US" sz="2400" dirty="0"/>
              <a:t>                                                                                       </a:t>
            </a:r>
            <a:endParaRPr lang="en-GB" sz="2400" dirty="0"/>
          </a:p>
          <a:p>
            <a:r>
              <a:rPr lang="en-US" sz="2400" dirty="0"/>
              <a:t>Order </a:t>
            </a:r>
            <a:r>
              <a:rPr lang="en-US" sz="2400" dirty="0" err="1"/>
              <a:t>Pentoxylales</a:t>
            </a:r>
            <a:r>
              <a:rPr lang="en-US" sz="2400" dirty="0"/>
              <a:t>                                                - Fossils only        </a:t>
            </a:r>
            <a:r>
              <a:rPr lang="en-US" sz="2400" i="1" dirty="0"/>
              <a:t>                                                                                    </a:t>
            </a:r>
          </a:p>
          <a:p>
            <a:pPr>
              <a:buNone/>
            </a:pPr>
            <a:r>
              <a:rPr lang="en-US" sz="2400" i="1" dirty="0"/>
              <a:t>                                                                                      </a:t>
            </a:r>
            <a:r>
              <a:rPr lang="en-US" sz="2400" dirty="0" err="1"/>
              <a:t>e.g</a:t>
            </a:r>
            <a:r>
              <a:rPr lang="en-US" sz="2400" i="1" dirty="0"/>
              <a:t>  </a:t>
            </a:r>
            <a:r>
              <a:rPr lang="en-US" sz="2400" i="1" dirty="0" err="1"/>
              <a:t>Pentoxylon</a:t>
            </a:r>
            <a:endParaRPr lang="en-US" sz="2400" dirty="0"/>
          </a:p>
          <a:p>
            <a:r>
              <a:rPr lang="en-US" sz="2400" dirty="0"/>
              <a:t> Order </a:t>
            </a:r>
            <a:r>
              <a:rPr lang="en-US" sz="2400" dirty="0" err="1"/>
              <a:t>Cycadales</a:t>
            </a:r>
            <a:r>
              <a:rPr lang="en-US" sz="2400" b="1" dirty="0"/>
              <a:t>                                                    </a:t>
            </a:r>
            <a:r>
              <a:rPr lang="en-US" sz="2400" dirty="0"/>
              <a:t>- </a:t>
            </a:r>
            <a:r>
              <a:rPr lang="en-US" sz="2400" dirty="0" err="1"/>
              <a:t>Cycadaceae</a:t>
            </a:r>
            <a:r>
              <a:rPr lang="en-US" sz="2400" dirty="0"/>
              <a:t>   </a:t>
            </a:r>
          </a:p>
          <a:p>
            <a:pPr>
              <a:buNone/>
            </a:pPr>
            <a:r>
              <a:rPr lang="en-US" sz="2400" dirty="0"/>
              <a:t>                                                                                      e.g. </a:t>
            </a:r>
            <a:r>
              <a:rPr lang="en-US" sz="2400" i="1" dirty="0" err="1"/>
              <a:t>Cycas</a:t>
            </a:r>
            <a:endParaRPr lang="en-US" sz="2400" dirty="0"/>
          </a:p>
          <a:p>
            <a:pPr>
              <a:buNone/>
            </a:pPr>
            <a:endParaRPr lang="en-GB"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15328" cy="868346"/>
          </a:xfrm>
        </p:spPr>
        <p:txBody>
          <a:bodyPr>
            <a:normAutofit fontScale="90000"/>
          </a:bodyPr>
          <a:lstStyle/>
          <a:p>
            <a:br>
              <a:rPr lang="en-US" b="1" dirty="0"/>
            </a:br>
            <a:br>
              <a:rPr lang="en-US" b="1" dirty="0"/>
            </a:br>
            <a:r>
              <a:rPr lang="en-US" b="1" dirty="0"/>
              <a:t>SUB-DIVISION </a:t>
            </a:r>
            <a:r>
              <a:rPr lang="en-US" b="1" dirty="0" err="1"/>
              <a:t>GYMNOSPERMA</a:t>
            </a:r>
            <a:r>
              <a:rPr lang="en-US" b="1" dirty="0"/>
              <a:t> Cont’d</a:t>
            </a:r>
            <a:endParaRPr lang="en-GB" dirty="0"/>
          </a:p>
        </p:txBody>
      </p:sp>
      <p:sp>
        <p:nvSpPr>
          <p:cNvPr id="3" name="Content Placeholder 2"/>
          <p:cNvSpPr>
            <a:spLocks noGrp="1"/>
          </p:cNvSpPr>
          <p:nvPr>
            <p:ph idx="1"/>
          </p:nvPr>
        </p:nvSpPr>
        <p:spPr>
          <a:xfrm>
            <a:off x="457200" y="1428736"/>
            <a:ext cx="8401080" cy="4929222"/>
          </a:xfrm>
        </p:spPr>
        <p:txBody>
          <a:bodyPr/>
          <a:lstStyle/>
          <a:p>
            <a:pPr>
              <a:buFont typeface="Wingdings" pitchFamily="2" charset="2"/>
              <a:buChar char="v"/>
            </a:pPr>
            <a:endParaRPr lang="en-US" dirty="0"/>
          </a:p>
          <a:p>
            <a:pPr>
              <a:buFont typeface="Wingdings" pitchFamily="2" charset="2"/>
              <a:buChar char="v"/>
            </a:pPr>
            <a:r>
              <a:rPr lang="en-US" dirty="0"/>
              <a:t>CLASS: </a:t>
            </a:r>
            <a:r>
              <a:rPr lang="en-US" dirty="0" err="1"/>
              <a:t>CONIFEROPSIDA</a:t>
            </a:r>
            <a:r>
              <a:rPr lang="en-US" b="1" dirty="0"/>
              <a:t>                 </a:t>
            </a:r>
            <a:r>
              <a:rPr lang="en-US" sz="2800" b="1" dirty="0"/>
              <a:t> Family</a:t>
            </a:r>
            <a:endParaRPr lang="en-GB" sz="2800" dirty="0"/>
          </a:p>
          <a:p>
            <a:r>
              <a:rPr lang="en-US" dirty="0"/>
              <a:t>Order </a:t>
            </a:r>
            <a:r>
              <a:rPr lang="en-US" dirty="0" err="1"/>
              <a:t>Cordaitales</a:t>
            </a:r>
            <a:r>
              <a:rPr lang="en-US" dirty="0"/>
              <a:t>                     - Fossils only                                         </a:t>
            </a:r>
          </a:p>
          <a:p>
            <a:pPr>
              <a:buNone/>
            </a:pPr>
            <a:r>
              <a:rPr lang="en-US" dirty="0"/>
              <a:t>                                                        e.g. </a:t>
            </a:r>
            <a:r>
              <a:rPr lang="en-US" i="1" dirty="0" err="1"/>
              <a:t>Cordaites</a:t>
            </a:r>
            <a:endParaRPr lang="en-GB" dirty="0"/>
          </a:p>
          <a:p>
            <a:r>
              <a:rPr lang="en-US" dirty="0"/>
              <a:t>Order </a:t>
            </a:r>
            <a:r>
              <a:rPr lang="en-US" dirty="0" err="1"/>
              <a:t>Coniferales</a:t>
            </a:r>
            <a:r>
              <a:rPr lang="en-US" dirty="0"/>
              <a:t>                     - </a:t>
            </a:r>
            <a:r>
              <a:rPr lang="en-US" dirty="0" err="1"/>
              <a:t>Abietaceae</a:t>
            </a:r>
            <a:r>
              <a:rPr lang="en-US" dirty="0"/>
              <a:t>                                                 </a:t>
            </a:r>
          </a:p>
          <a:p>
            <a:pPr>
              <a:buNone/>
            </a:pPr>
            <a:r>
              <a:rPr lang="en-US" dirty="0"/>
              <a:t>                                                        e.g. </a:t>
            </a:r>
            <a:r>
              <a:rPr lang="en-US" i="1" dirty="0" err="1"/>
              <a:t>Pinus</a:t>
            </a:r>
            <a:endParaRPr lang="en-GB" dirty="0"/>
          </a:p>
          <a:p>
            <a:r>
              <a:rPr lang="en-US" dirty="0"/>
              <a:t>Order </a:t>
            </a:r>
            <a:r>
              <a:rPr lang="en-US" dirty="0" err="1"/>
              <a:t>Ginkgoales</a:t>
            </a:r>
            <a:r>
              <a:rPr lang="en-US" dirty="0"/>
              <a:t>                     - </a:t>
            </a:r>
            <a:r>
              <a:rPr lang="en-US" dirty="0" err="1"/>
              <a:t>Ginkgoaceae</a:t>
            </a:r>
            <a:r>
              <a:rPr lang="en-US" dirty="0"/>
              <a:t>                                 </a:t>
            </a:r>
            <a:r>
              <a:rPr lang="en-US" b="1" dirty="0"/>
              <a:t>   </a:t>
            </a:r>
          </a:p>
          <a:p>
            <a:pPr>
              <a:buNone/>
            </a:pPr>
            <a:r>
              <a:rPr lang="en-US" dirty="0"/>
              <a:t>                                                         e.g. </a:t>
            </a:r>
            <a:r>
              <a:rPr lang="en-US" i="1" dirty="0"/>
              <a:t>Ginkgo</a:t>
            </a:r>
            <a:endParaRPr lang="en-GB" dirty="0"/>
          </a:p>
          <a:p>
            <a:endParaRPr lang="en-GB"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SUB-DIVISION </a:t>
            </a:r>
            <a:r>
              <a:rPr lang="en-US" b="1" dirty="0" err="1"/>
              <a:t>GYMNOSPERMA</a:t>
            </a:r>
            <a:r>
              <a:rPr lang="en-US" b="1" dirty="0"/>
              <a:t> Cont’d</a:t>
            </a:r>
            <a:endParaRPr lang="en-GB" dirty="0"/>
          </a:p>
        </p:txBody>
      </p:sp>
      <p:sp>
        <p:nvSpPr>
          <p:cNvPr id="3" name="Content Placeholder 2"/>
          <p:cNvSpPr>
            <a:spLocks noGrp="1"/>
          </p:cNvSpPr>
          <p:nvPr>
            <p:ph idx="1"/>
          </p:nvPr>
        </p:nvSpPr>
        <p:spPr/>
        <p:txBody>
          <a:bodyPr/>
          <a:lstStyle/>
          <a:p>
            <a:pPr>
              <a:buFont typeface="Wingdings" pitchFamily="2" charset="2"/>
              <a:buChar char="v"/>
            </a:pPr>
            <a:r>
              <a:rPr lang="en-US" dirty="0"/>
              <a:t>CLASS: </a:t>
            </a:r>
            <a:r>
              <a:rPr lang="en-US" dirty="0" err="1"/>
              <a:t>GNETOPSIDA</a:t>
            </a:r>
            <a:r>
              <a:rPr lang="en-US" b="1" dirty="0"/>
              <a:t>                    </a:t>
            </a:r>
            <a:r>
              <a:rPr lang="en-US" sz="2800" b="1" dirty="0"/>
              <a:t> Family</a:t>
            </a:r>
            <a:endParaRPr lang="en-GB" sz="2800" dirty="0"/>
          </a:p>
          <a:p>
            <a:r>
              <a:rPr lang="en-US" dirty="0"/>
              <a:t>Order </a:t>
            </a:r>
            <a:r>
              <a:rPr lang="en-US" dirty="0" err="1"/>
              <a:t>Gnetales</a:t>
            </a:r>
            <a:r>
              <a:rPr lang="en-US" dirty="0"/>
              <a:t>                       - </a:t>
            </a:r>
            <a:r>
              <a:rPr lang="en-US" dirty="0" err="1"/>
              <a:t>Gnetaceae</a:t>
            </a:r>
            <a:r>
              <a:rPr lang="en-US" dirty="0"/>
              <a:t>   </a:t>
            </a:r>
          </a:p>
          <a:p>
            <a:pPr>
              <a:buNone/>
            </a:pPr>
            <a:r>
              <a:rPr lang="en-US" dirty="0"/>
              <a:t>                                                         e.g. </a:t>
            </a:r>
            <a:r>
              <a:rPr lang="en-US" i="1" dirty="0" err="1"/>
              <a:t>Gnetum</a:t>
            </a:r>
            <a:endParaRPr lang="en-GB" dirty="0"/>
          </a:p>
          <a:p>
            <a:pPr>
              <a:buNone/>
            </a:pPr>
            <a:r>
              <a:rPr lang="en-US" dirty="0"/>
              <a:t>                                                      - </a:t>
            </a:r>
            <a:r>
              <a:rPr lang="en-US" dirty="0" err="1"/>
              <a:t>Ephedraceae</a:t>
            </a:r>
            <a:r>
              <a:rPr lang="en-US" dirty="0"/>
              <a:t> </a:t>
            </a:r>
            <a:endParaRPr lang="en-GB" i="1" dirty="0"/>
          </a:p>
          <a:p>
            <a:pPr>
              <a:buNone/>
            </a:pPr>
            <a:r>
              <a:rPr lang="en-US" dirty="0"/>
              <a:t>                                                         e.g. </a:t>
            </a:r>
            <a:r>
              <a:rPr lang="en-US" i="1" dirty="0" err="1"/>
              <a:t>Ephedra</a:t>
            </a:r>
            <a:r>
              <a:rPr lang="en-US" dirty="0"/>
              <a:t>                     </a:t>
            </a:r>
          </a:p>
          <a:p>
            <a:pPr>
              <a:buNone/>
            </a:pPr>
            <a:r>
              <a:rPr lang="en-US" dirty="0"/>
              <a:t>                                                     - </a:t>
            </a:r>
            <a:r>
              <a:rPr lang="en-US" dirty="0" err="1"/>
              <a:t>Welwitscheaceae</a:t>
            </a:r>
            <a:r>
              <a:rPr lang="en-US" dirty="0"/>
              <a:t>      </a:t>
            </a:r>
          </a:p>
          <a:p>
            <a:pPr>
              <a:buNone/>
            </a:pPr>
            <a:r>
              <a:rPr lang="en-US" dirty="0"/>
              <a:t>                                                         e.g. </a:t>
            </a:r>
            <a:r>
              <a:rPr lang="en-US" i="1" dirty="0" err="1"/>
              <a:t>Welwitschia</a:t>
            </a:r>
            <a:endParaRPr lang="en-GB" dirty="0"/>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85926"/>
            <a:ext cx="8258204" cy="4340237"/>
          </a:xfrm>
        </p:spPr>
        <p:txBody>
          <a:bodyPr>
            <a:normAutofit/>
          </a:bodyPr>
          <a:lstStyle/>
          <a:p>
            <a:pPr algn="just"/>
            <a:r>
              <a:rPr lang="en-US" sz="3600" dirty="0"/>
              <a:t>Describe the morphology and adaptations of reproductive structures:</a:t>
            </a:r>
            <a:endParaRPr lang="en-GB" sz="3600" dirty="0"/>
          </a:p>
          <a:p>
            <a:pPr algn="just">
              <a:buFont typeface="Wingdings" pitchFamily="2" charset="2"/>
              <a:buChar char="ü"/>
            </a:pPr>
            <a:r>
              <a:rPr lang="en-US" sz="3600" dirty="0"/>
              <a:t>Angiosperms – flowers, modifications, pollination, fertilization, life cycle</a:t>
            </a:r>
          </a:p>
          <a:p>
            <a:pPr algn="just">
              <a:buFont typeface="Wingdings" pitchFamily="2" charset="2"/>
              <a:buChar char="ü"/>
            </a:pPr>
            <a:r>
              <a:rPr lang="en-US" sz="3600" dirty="0"/>
              <a:t> Non-flowering plants – reproductive mechanisms, life cycles</a:t>
            </a:r>
            <a:endParaRPr lang="en-GB" sz="3600" dirty="0"/>
          </a:p>
        </p:txBody>
      </p:sp>
      <p:sp>
        <p:nvSpPr>
          <p:cNvPr id="4" name="Title 1"/>
          <p:cNvSpPr>
            <a:spLocks noGrp="1"/>
          </p:cNvSpPr>
          <p:nvPr>
            <p:ph type="title"/>
          </p:nvPr>
        </p:nvSpPr>
        <p:spPr>
          <a:xfrm>
            <a:off x="457200" y="980728"/>
            <a:ext cx="8229600" cy="805198"/>
          </a:xfrm>
        </p:spPr>
        <p:txBody>
          <a:bodyPr>
            <a:normAutofit fontScale="90000"/>
          </a:bodyPr>
          <a:lstStyle/>
          <a:p>
            <a:r>
              <a:rPr lang="en-US" b="1" dirty="0"/>
              <a:t>OBJECTIVES Cont’d</a:t>
            </a:r>
            <a:br>
              <a:rPr lang="en-GB" dirty="0"/>
            </a:b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DIVISION </a:t>
            </a:r>
            <a:r>
              <a:rPr lang="en-US" b="1" dirty="0" err="1"/>
              <a:t>PTERIDOPHYTA</a:t>
            </a:r>
            <a:br>
              <a:rPr lang="en-GB" dirty="0"/>
            </a:br>
            <a:endParaRPr lang="en-GB" dirty="0"/>
          </a:p>
        </p:txBody>
      </p:sp>
      <p:sp>
        <p:nvSpPr>
          <p:cNvPr id="3" name="Content Placeholder 2"/>
          <p:cNvSpPr>
            <a:spLocks noGrp="1"/>
          </p:cNvSpPr>
          <p:nvPr>
            <p:ph idx="1"/>
          </p:nvPr>
        </p:nvSpPr>
        <p:spPr/>
        <p:txBody>
          <a:bodyPr/>
          <a:lstStyle/>
          <a:p>
            <a:pPr>
              <a:buFont typeface="Wingdings" pitchFamily="2" charset="2"/>
              <a:buChar char="q"/>
            </a:pPr>
            <a:r>
              <a:rPr lang="en-US" b="1" dirty="0"/>
              <a:t>CLASS: </a:t>
            </a:r>
            <a:r>
              <a:rPr lang="en-US" b="1" dirty="0" err="1"/>
              <a:t>PSILOTOPSIDA</a:t>
            </a:r>
            <a:r>
              <a:rPr lang="en-US" b="1" dirty="0"/>
              <a:t> (Whisk ferns)</a:t>
            </a:r>
          </a:p>
          <a:p>
            <a:r>
              <a:rPr lang="en-US" dirty="0"/>
              <a:t>The </a:t>
            </a:r>
            <a:r>
              <a:rPr lang="en-US" dirty="0" err="1"/>
              <a:t>Psilotopsida</a:t>
            </a:r>
            <a:r>
              <a:rPr lang="en-US" dirty="0"/>
              <a:t> have sporophytes</a:t>
            </a:r>
          </a:p>
          <a:p>
            <a:pPr>
              <a:buFont typeface="Wingdings" pitchFamily="2" charset="2"/>
              <a:buChar char="ü"/>
            </a:pPr>
            <a:r>
              <a:rPr lang="en-US" dirty="0"/>
              <a:t>that have neither true leaves nor roots</a:t>
            </a:r>
          </a:p>
          <a:p>
            <a:pPr>
              <a:buFont typeface="Wingdings" pitchFamily="2" charset="2"/>
              <a:buChar char="ü"/>
            </a:pPr>
            <a:r>
              <a:rPr lang="en-US" dirty="0"/>
              <a:t>and have stems and rhizomes that fork evenly</a:t>
            </a:r>
          </a:p>
          <a:p>
            <a:r>
              <a:rPr lang="en-US" dirty="0"/>
              <a:t>They are the simplest of all living vascular plants</a:t>
            </a:r>
            <a:endParaRPr lang="en-GB" dirty="0"/>
          </a:p>
          <a:p>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186766" cy="560406"/>
          </a:xfrm>
        </p:spPr>
        <p:txBody>
          <a:bodyPr>
            <a:normAutofit fontScale="90000"/>
          </a:bodyPr>
          <a:lstStyle/>
          <a:p>
            <a:br>
              <a:rPr lang="en-US" dirty="0"/>
            </a:br>
            <a:r>
              <a:rPr lang="en-US" dirty="0"/>
              <a:t>Order </a:t>
            </a:r>
            <a:r>
              <a:rPr lang="en-US" dirty="0" err="1"/>
              <a:t>Psilotales</a:t>
            </a:r>
            <a:br>
              <a:rPr lang="en-GB" dirty="0"/>
            </a:br>
            <a:r>
              <a:rPr lang="en-US" b="1" i="1" dirty="0" err="1"/>
              <a:t>PSILOTUM</a:t>
            </a:r>
            <a:br>
              <a:rPr lang="en-GB" dirty="0"/>
            </a:br>
            <a:endParaRPr lang="en-GB" dirty="0"/>
          </a:p>
        </p:txBody>
      </p:sp>
      <p:sp>
        <p:nvSpPr>
          <p:cNvPr id="3" name="Content Placeholder 2"/>
          <p:cNvSpPr>
            <a:spLocks noGrp="1"/>
          </p:cNvSpPr>
          <p:nvPr>
            <p:ph idx="1"/>
          </p:nvPr>
        </p:nvSpPr>
        <p:spPr/>
        <p:txBody>
          <a:bodyPr/>
          <a:lstStyle/>
          <a:p>
            <a:r>
              <a:rPr lang="en-GB" dirty="0"/>
              <a:t> </a:t>
            </a:r>
            <a:r>
              <a:rPr lang="en-US" dirty="0"/>
              <a:t>It is a slender tufted perennial herb</a:t>
            </a:r>
          </a:p>
          <a:p>
            <a:r>
              <a:rPr lang="en-US" dirty="0"/>
              <a:t>It grows as an epiphyte on tree trunks or on rocky slopes</a:t>
            </a:r>
          </a:p>
          <a:p>
            <a:pPr>
              <a:buFont typeface="Wingdings" pitchFamily="2" charset="2"/>
              <a:buChar char="ü"/>
            </a:pPr>
            <a:r>
              <a:rPr lang="en-US" dirty="0"/>
              <a:t>often hanging downwards or on the ground </a:t>
            </a:r>
          </a:p>
          <a:p>
            <a:pPr>
              <a:buFont typeface="Wingdings" pitchFamily="2" charset="2"/>
              <a:buChar char="ü"/>
            </a:pPr>
            <a:r>
              <a:rPr lang="en-US" dirty="0"/>
              <a:t>or on rocks or bases of trees, often standing erect</a:t>
            </a:r>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115328" cy="214314"/>
          </a:xfrm>
        </p:spPr>
        <p:txBody>
          <a:bodyPr>
            <a:normAutofit fontScale="90000"/>
          </a:bodyPr>
          <a:lstStyle/>
          <a:p>
            <a:br>
              <a:rPr lang="en-US" b="1" dirty="0"/>
            </a:br>
            <a:r>
              <a:rPr lang="en-US" b="1" dirty="0" err="1"/>
              <a:t>Sporophyte</a:t>
            </a:r>
            <a:r>
              <a:rPr lang="en-US" b="1" dirty="0"/>
              <a:t> Structure and Form</a:t>
            </a:r>
            <a:br>
              <a:rPr lang="en-GB" dirty="0"/>
            </a:br>
            <a:endParaRPr lang="en-GB" dirty="0"/>
          </a:p>
        </p:txBody>
      </p:sp>
      <p:sp>
        <p:nvSpPr>
          <p:cNvPr id="3" name="Content Placeholder 2"/>
          <p:cNvSpPr>
            <a:spLocks noGrp="1"/>
          </p:cNvSpPr>
          <p:nvPr>
            <p:ph idx="1"/>
          </p:nvPr>
        </p:nvSpPr>
        <p:spPr>
          <a:xfrm>
            <a:off x="357158" y="785794"/>
            <a:ext cx="8643998" cy="5715040"/>
          </a:xfrm>
        </p:spPr>
        <p:txBody>
          <a:bodyPr>
            <a:normAutofit/>
          </a:bodyPr>
          <a:lstStyle/>
          <a:p>
            <a:endParaRPr lang="en-US" i="1" dirty="0"/>
          </a:p>
          <a:p>
            <a:r>
              <a:rPr lang="en-US" i="1" dirty="0" err="1"/>
              <a:t>Psilotum</a:t>
            </a:r>
            <a:r>
              <a:rPr lang="en-US" dirty="0"/>
              <a:t> </a:t>
            </a:r>
            <a:r>
              <a:rPr lang="en-US" dirty="0" err="1"/>
              <a:t>sporophyte</a:t>
            </a:r>
            <a:r>
              <a:rPr lang="en-US" dirty="0"/>
              <a:t> consists almost entirely of </a:t>
            </a:r>
          </a:p>
          <a:p>
            <a:pPr>
              <a:buFont typeface="Wingdings" pitchFamily="2" charset="2"/>
              <a:buChar char="ü"/>
            </a:pPr>
            <a:r>
              <a:rPr lang="en-US" dirty="0"/>
              <a:t>dichotomously forking (even forking) stem</a:t>
            </a:r>
          </a:p>
          <a:p>
            <a:pPr>
              <a:buFont typeface="Wingdings" pitchFamily="2" charset="2"/>
              <a:buChar char="ü"/>
            </a:pPr>
            <a:r>
              <a:rPr lang="en-US" dirty="0"/>
              <a:t>and are unique among living vascular plants in having neither leaves nor roots</a:t>
            </a:r>
          </a:p>
          <a:p>
            <a:r>
              <a:rPr lang="en-US" dirty="0"/>
              <a:t>They normally grow up to 30cm tall</a:t>
            </a:r>
          </a:p>
          <a:p>
            <a:pPr>
              <a:buFont typeface="Wingdings" pitchFamily="2" charset="2"/>
              <a:buChar char="ü"/>
            </a:pPr>
            <a:r>
              <a:rPr lang="en-US" dirty="0"/>
              <a:t>but occasionally grow as much as 1m or more tall</a:t>
            </a:r>
          </a:p>
          <a:p>
            <a:r>
              <a:rPr lang="en-US" dirty="0"/>
              <a:t>The visible stems arise from short branching rhizomes just beneath the surface of the ground</a:t>
            </a: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Structure and Form Cont’d</a:t>
            </a:r>
            <a:endParaRPr lang="en-GB" dirty="0"/>
          </a:p>
        </p:txBody>
      </p:sp>
      <p:sp>
        <p:nvSpPr>
          <p:cNvPr id="3" name="Content Placeholder 2"/>
          <p:cNvSpPr>
            <a:spLocks noGrp="1"/>
          </p:cNvSpPr>
          <p:nvPr>
            <p:ph idx="1"/>
          </p:nvPr>
        </p:nvSpPr>
        <p:spPr/>
        <p:txBody>
          <a:bodyPr/>
          <a:lstStyle/>
          <a:p>
            <a:r>
              <a:rPr lang="en-US" b="1" dirty="0" err="1"/>
              <a:t>Enations</a:t>
            </a:r>
            <a:r>
              <a:rPr lang="en-US" b="1" dirty="0"/>
              <a:t>/Bracts/</a:t>
            </a:r>
            <a:r>
              <a:rPr lang="en-US" b="1" dirty="0" err="1"/>
              <a:t>Prophylls</a:t>
            </a:r>
            <a:r>
              <a:rPr lang="en-US" dirty="0"/>
              <a:t> are tiny green flaps of tissue without veins which are spirally arranged along the stems</a:t>
            </a:r>
          </a:p>
          <a:p>
            <a:r>
              <a:rPr lang="en-US" dirty="0"/>
              <a:t>Photosynthesis takes place in the outer cells of the stem (epidermis and cortex)</a:t>
            </a:r>
          </a:p>
          <a:p>
            <a:pPr>
              <a:buFont typeface="Wingdings" pitchFamily="2" charset="2"/>
              <a:buChar char="ü"/>
            </a:pPr>
            <a:r>
              <a:rPr lang="en-US" dirty="0"/>
              <a:t>which contains a central cylinder of xylem surrounded by phloem</a:t>
            </a:r>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Structure and Form Cont’d</a:t>
            </a:r>
            <a:endParaRPr lang="en-GB" dirty="0"/>
          </a:p>
        </p:txBody>
      </p:sp>
      <p:sp>
        <p:nvSpPr>
          <p:cNvPr id="3" name="Content Placeholder 2"/>
          <p:cNvSpPr>
            <a:spLocks noGrp="1"/>
          </p:cNvSpPr>
          <p:nvPr>
            <p:ph idx="1"/>
          </p:nvPr>
        </p:nvSpPr>
        <p:spPr/>
        <p:txBody>
          <a:bodyPr/>
          <a:lstStyle/>
          <a:p>
            <a:r>
              <a:rPr lang="en-US" dirty="0"/>
              <a:t>The xylem is star-shaped in cross section</a:t>
            </a:r>
          </a:p>
          <a:p>
            <a:r>
              <a:rPr lang="en-US" dirty="0"/>
              <a:t>The rhizomes which have short rhizoids over their surfaces</a:t>
            </a:r>
          </a:p>
          <a:p>
            <a:pPr>
              <a:buFont typeface="Wingdings" pitchFamily="2" charset="2"/>
              <a:buChar char="ü"/>
            </a:pPr>
            <a:r>
              <a:rPr lang="en-US" dirty="0"/>
              <a:t>function as roots with the aid of </a:t>
            </a:r>
            <a:r>
              <a:rPr lang="en-US" dirty="0" err="1"/>
              <a:t>mycorrhizal</a:t>
            </a:r>
            <a:r>
              <a:rPr lang="en-US" dirty="0"/>
              <a:t> fungi some of which establish themselves in cortical cells just beneath the epidermis</a:t>
            </a:r>
            <a:endParaRPr lang="en-GB" dirty="0"/>
          </a:p>
          <a:p>
            <a:endParaRPr lang="en-GB"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Mr. Apetorgbor\Desktop\new pictures\2017_09_18\p4_0001.jpg"/>
          <p:cNvPicPr/>
          <p:nvPr/>
        </p:nvPicPr>
        <p:blipFill>
          <a:blip r:embed="rId2" cstate="print"/>
          <a:srcRect b="25581"/>
          <a:stretch>
            <a:fillRect/>
          </a:stretch>
        </p:blipFill>
        <p:spPr bwMode="auto">
          <a:xfrm>
            <a:off x="285720" y="0"/>
            <a:ext cx="8643998" cy="6643710"/>
          </a:xfrm>
          <a:prstGeom prst="rect">
            <a:avLst/>
          </a:prstGeom>
          <a:noFill/>
        </p:spPr>
      </p:pic>
      <p:sp>
        <p:nvSpPr>
          <p:cNvPr id="7" name="TextBox 6"/>
          <p:cNvSpPr txBox="1"/>
          <p:nvPr/>
        </p:nvSpPr>
        <p:spPr>
          <a:xfrm>
            <a:off x="285720" y="6215082"/>
            <a:ext cx="2428892" cy="369332"/>
          </a:xfrm>
          <a:prstGeom prst="rect">
            <a:avLst/>
          </a:prstGeom>
          <a:noFill/>
        </p:spPr>
        <p:txBody>
          <a:bodyPr wrap="square" rtlCol="0">
            <a:spAutoFit/>
          </a:bodyPr>
          <a:lstStyle/>
          <a:p>
            <a:pPr algn="ctr"/>
            <a:r>
              <a:rPr lang="en-GB" b="1" dirty="0"/>
              <a:t>Life Cycle of </a:t>
            </a:r>
            <a:r>
              <a:rPr lang="en-GB" b="1" i="1" dirty="0" err="1"/>
              <a:t>Psilotum</a:t>
            </a:r>
            <a:endParaRPr lang="en-GB" b="1" i="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8\p4_0001.jpg"/>
          <p:cNvPicPr/>
          <p:nvPr/>
        </p:nvPicPr>
        <p:blipFill>
          <a:blip r:embed="rId2" cstate="print"/>
          <a:srcRect t="77912"/>
          <a:stretch>
            <a:fillRect/>
          </a:stretch>
        </p:blipFill>
        <p:spPr bwMode="auto">
          <a:xfrm>
            <a:off x="142844" y="1928802"/>
            <a:ext cx="8858312" cy="3357586"/>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15328" cy="868346"/>
          </a:xfrm>
        </p:spPr>
        <p:txBody>
          <a:bodyPr>
            <a:normAutofit fontScale="90000"/>
          </a:bodyPr>
          <a:lstStyle/>
          <a:p>
            <a:br>
              <a:rPr lang="en-US" b="1" dirty="0"/>
            </a:br>
            <a:br>
              <a:rPr lang="en-US" b="1" dirty="0"/>
            </a:br>
            <a:r>
              <a:rPr lang="en-US" b="1" dirty="0"/>
              <a:t>Reproduction</a:t>
            </a:r>
            <a:br>
              <a:rPr lang="en-GB" dirty="0"/>
            </a:br>
            <a:endParaRPr lang="en-GB" dirty="0"/>
          </a:p>
        </p:txBody>
      </p:sp>
      <p:sp>
        <p:nvSpPr>
          <p:cNvPr id="3" name="Content Placeholder 2"/>
          <p:cNvSpPr>
            <a:spLocks noGrp="1"/>
          </p:cNvSpPr>
          <p:nvPr>
            <p:ph idx="1"/>
          </p:nvPr>
        </p:nvSpPr>
        <p:spPr>
          <a:xfrm>
            <a:off x="428596" y="1142984"/>
            <a:ext cx="8258204" cy="4983179"/>
          </a:xfrm>
        </p:spPr>
        <p:txBody>
          <a:bodyPr>
            <a:normAutofit/>
          </a:bodyPr>
          <a:lstStyle/>
          <a:p>
            <a:r>
              <a:rPr lang="en-US" b="1" dirty="0"/>
              <a:t>Sporangia</a:t>
            </a:r>
            <a:r>
              <a:rPr lang="en-US" dirty="0"/>
              <a:t>:</a:t>
            </a:r>
          </a:p>
          <a:p>
            <a:r>
              <a:rPr lang="en-US" dirty="0"/>
              <a:t>A short stalk in the </a:t>
            </a:r>
            <a:r>
              <a:rPr lang="en-US" dirty="0" err="1"/>
              <a:t>axil</a:t>
            </a:r>
            <a:r>
              <a:rPr lang="en-US" dirty="0"/>
              <a:t> of the scale-leaf bears a </a:t>
            </a:r>
            <a:r>
              <a:rPr lang="en-US" dirty="0" err="1"/>
              <a:t>trilocular</a:t>
            </a:r>
            <a:r>
              <a:rPr lang="en-US" dirty="0"/>
              <a:t> sporangium (or a union of three sporangia) terminally</a:t>
            </a:r>
          </a:p>
          <a:p>
            <a:r>
              <a:rPr lang="en-US" i="1" dirty="0" err="1"/>
              <a:t>Psilotum</a:t>
            </a:r>
            <a:r>
              <a:rPr lang="en-US" dirty="0"/>
              <a:t> is </a:t>
            </a:r>
            <a:r>
              <a:rPr lang="en-US" b="1" dirty="0" err="1"/>
              <a:t>homosporous</a:t>
            </a:r>
            <a:r>
              <a:rPr lang="en-US" b="1" dirty="0"/>
              <a:t>,</a:t>
            </a:r>
            <a:r>
              <a:rPr lang="en-US" dirty="0"/>
              <a:t> </a:t>
            </a:r>
            <a:r>
              <a:rPr lang="en-US" dirty="0" err="1"/>
              <a:t>ie</a:t>
            </a:r>
            <a:r>
              <a:rPr lang="en-US" dirty="0"/>
              <a:t>. it bears only one kind of spores</a:t>
            </a:r>
          </a:p>
          <a:p>
            <a:r>
              <a:rPr lang="en-US" dirty="0"/>
              <a:t>As the spores mature, the sporangium bursts from the apex to the base and the spores are scattered</a:t>
            </a:r>
            <a:endParaRPr lang="en-GB"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Reproduction Cont’d </a:t>
            </a:r>
            <a:endParaRPr lang="en-GB" dirty="0"/>
          </a:p>
        </p:txBody>
      </p:sp>
      <p:sp>
        <p:nvSpPr>
          <p:cNvPr id="3" name="Content Placeholder 2"/>
          <p:cNvSpPr>
            <a:spLocks noGrp="1"/>
          </p:cNvSpPr>
          <p:nvPr>
            <p:ph idx="1"/>
          </p:nvPr>
        </p:nvSpPr>
        <p:spPr/>
        <p:txBody>
          <a:bodyPr/>
          <a:lstStyle/>
          <a:p>
            <a:r>
              <a:rPr lang="en-US" b="1"/>
              <a:t>Prothallus</a:t>
            </a:r>
            <a:r>
              <a:rPr lang="en-US" b="1" dirty="0"/>
              <a:t> (gametophyte):</a:t>
            </a:r>
          </a:p>
          <a:p>
            <a:r>
              <a:rPr lang="en-US" dirty="0"/>
              <a:t>Each spore germinates into a cylindrical, branched gametophyte known as </a:t>
            </a:r>
            <a:r>
              <a:rPr lang="en-US" b="1" dirty="0" err="1"/>
              <a:t>prothallus</a:t>
            </a:r>
            <a:endParaRPr lang="en-US" b="1" dirty="0"/>
          </a:p>
          <a:p>
            <a:r>
              <a:rPr lang="en-US" dirty="0"/>
              <a:t>It is brownish in </a:t>
            </a:r>
            <a:r>
              <a:rPr lang="en-US" dirty="0" err="1"/>
              <a:t>colour</a:t>
            </a:r>
            <a:r>
              <a:rPr lang="en-US" dirty="0"/>
              <a:t> and bears numerous rhizoids (but no roots) all over its body</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86766" cy="582594"/>
          </a:xfrm>
        </p:spPr>
        <p:txBody>
          <a:bodyPr>
            <a:normAutofit fontScale="90000"/>
          </a:bodyPr>
          <a:lstStyle/>
          <a:p>
            <a:br>
              <a:rPr lang="en-US" b="1" dirty="0"/>
            </a:br>
            <a:r>
              <a:rPr lang="en-US" b="1" dirty="0"/>
              <a:t>Reproduction Cont’d </a:t>
            </a:r>
            <a:endParaRPr lang="en-GB" dirty="0"/>
          </a:p>
        </p:txBody>
      </p:sp>
      <p:sp>
        <p:nvSpPr>
          <p:cNvPr id="3" name="Content Placeholder 2"/>
          <p:cNvSpPr>
            <a:spLocks noGrp="1"/>
          </p:cNvSpPr>
          <p:nvPr>
            <p:ph idx="1"/>
          </p:nvPr>
        </p:nvSpPr>
        <p:spPr>
          <a:xfrm>
            <a:off x="285720" y="1142984"/>
            <a:ext cx="8572560" cy="5429288"/>
          </a:xfrm>
        </p:spPr>
        <p:txBody>
          <a:bodyPr>
            <a:normAutofit/>
          </a:bodyPr>
          <a:lstStyle/>
          <a:p>
            <a:r>
              <a:rPr lang="en-US" dirty="0"/>
              <a:t>It has no chlorophyll and the presence of an </a:t>
            </a:r>
            <a:r>
              <a:rPr lang="en-US" dirty="0" err="1"/>
              <a:t>endophytic</a:t>
            </a:r>
            <a:r>
              <a:rPr lang="en-US" dirty="0"/>
              <a:t>, </a:t>
            </a:r>
            <a:r>
              <a:rPr lang="en-US" dirty="0" err="1"/>
              <a:t>mycorrhizal</a:t>
            </a:r>
            <a:r>
              <a:rPr lang="en-US" dirty="0"/>
              <a:t> fungus is a common feature</a:t>
            </a:r>
          </a:p>
          <a:p>
            <a:r>
              <a:rPr lang="en-US" dirty="0"/>
              <a:t>Several antheridia and archegonia develop superficially, projecting outwards on the </a:t>
            </a:r>
            <a:r>
              <a:rPr lang="en-US" dirty="0" err="1"/>
              <a:t>prothallus</a:t>
            </a:r>
            <a:endParaRPr lang="en-US" dirty="0"/>
          </a:p>
          <a:p>
            <a:r>
              <a:rPr lang="en-US" dirty="0"/>
              <a:t>Each </a:t>
            </a:r>
            <a:r>
              <a:rPr lang="en-US" dirty="0" err="1"/>
              <a:t>antheridium</a:t>
            </a:r>
            <a:r>
              <a:rPr lang="en-US" dirty="0"/>
              <a:t> is spherical and provided with a distinct wall and produces numerous spiral and </a:t>
            </a:r>
            <a:r>
              <a:rPr lang="en-US" dirty="0" err="1"/>
              <a:t>multicilliate</a:t>
            </a:r>
            <a:r>
              <a:rPr lang="en-US" dirty="0"/>
              <a:t> </a:t>
            </a:r>
            <a:r>
              <a:rPr lang="en-US" dirty="0" err="1"/>
              <a:t>antherozoids</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580926"/>
          </a:xfrm>
        </p:spPr>
        <p:txBody>
          <a:bodyPr>
            <a:normAutofit fontScale="90000"/>
          </a:bodyPr>
          <a:lstStyle/>
          <a:p>
            <a:r>
              <a:rPr lang="en-US" b="1" dirty="0"/>
              <a:t>SOME READING MATERIALS</a:t>
            </a:r>
            <a:br>
              <a:rPr lang="en-GB" dirty="0"/>
            </a:br>
            <a:endParaRPr lang="en-GB" dirty="0"/>
          </a:p>
        </p:txBody>
      </p:sp>
      <p:sp>
        <p:nvSpPr>
          <p:cNvPr id="3" name="Content Placeholder 2"/>
          <p:cNvSpPr>
            <a:spLocks noGrp="1"/>
          </p:cNvSpPr>
          <p:nvPr>
            <p:ph idx="1"/>
          </p:nvPr>
        </p:nvSpPr>
        <p:spPr/>
        <p:txBody>
          <a:bodyPr>
            <a:normAutofit lnSpcReduction="10000"/>
          </a:bodyPr>
          <a:lstStyle/>
          <a:p>
            <a:r>
              <a:rPr lang="en-US" sz="3600" dirty="0"/>
              <a:t>A. C. </a:t>
            </a:r>
            <a:r>
              <a:rPr lang="en-US" sz="3600" dirty="0" err="1"/>
              <a:t>Dutta</a:t>
            </a:r>
            <a:r>
              <a:rPr lang="en-US" sz="3600" dirty="0"/>
              <a:t>: Botany for Degree Students</a:t>
            </a:r>
            <a:endParaRPr lang="en-GB" sz="3600" dirty="0"/>
          </a:p>
          <a:p>
            <a:r>
              <a:rPr lang="en-US" sz="3600" dirty="0"/>
              <a:t>Peter R. Bell: Green Plants: Their Origin and Diversity</a:t>
            </a:r>
            <a:endParaRPr lang="en-GB" sz="3600" dirty="0"/>
          </a:p>
          <a:p>
            <a:r>
              <a:rPr lang="en-US" sz="3600" dirty="0"/>
              <a:t>Kingsley R. Stern: Introductory Plant Biology</a:t>
            </a:r>
            <a:endParaRPr lang="en-GB" sz="3600" dirty="0"/>
          </a:p>
          <a:p>
            <a:r>
              <a:rPr lang="en-US" sz="3600" dirty="0"/>
              <a:t>S. N. </a:t>
            </a:r>
            <a:r>
              <a:rPr lang="en-US" sz="3600" dirty="0" err="1"/>
              <a:t>Pandey</a:t>
            </a:r>
            <a:r>
              <a:rPr lang="en-US" sz="3600" dirty="0"/>
              <a:t>, S. P. </a:t>
            </a:r>
            <a:r>
              <a:rPr lang="en-US" sz="3600" dirty="0" err="1"/>
              <a:t>Misra</a:t>
            </a:r>
            <a:r>
              <a:rPr lang="en-US" sz="3600" dirty="0"/>
              <a:t>, P. S. </a:t>
            </a:r>
            <a:r>
              <a:rPr lang="en-US" sz="3600" dirty="0" err="1"/>
              <a:t>Trivedi</a:t>
            </a:r>
            <a:r>
              <a:rPr lang="en-US" sz="3600" dirty="0"/>
              <a:t>: A Textbook of Botany, Volume II</a:t>
            </a:r>
          </a:p>
          <a:p>
            <a:r>
              <a:rPr lang="en-US" sz="3600" dirty="0"/>
              <a:t>H. </a:t>
            </a:r>
            <a:r>
              <a:rPr lang="en-US" sz="3600" dirty="0" err="1"/>
              <a:t>Mukherji</a:t>
            </a:r>
            <a:r>
              <a:rPr lang="en-US" sz="3600" dirty="0"/>
              <a:t>: Plant Groups</a:t>
            </a:r>
            <a:endParaRPr lang="en-GB" sz="3600" dirty="0"/>
          </a:p>
          <a:p>
            <a:pPr>
              <a:buFont typeface="Courier New" pitchFamily="49" charset="0"/>
              <a:buChar char="o"/>
            </a:pPr>
            <a:endParaRPr lang="en-GB"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Reproduction Cont’d </a:t>
            </a:r>
            <a:endParaRPr lang="en-GB" dirty="0"/>
          </a:p>
        </p:txBody>
      </p:sp>
      <p:sp>
        <p:nvSpPr>
          <p:cNvPr id="3" name="Content Placeholder 2"/>
          <p:cNvSpPr>
            <a:spLocks noGrp="1"/>
          </p:cNvSpPr>
          <p:nvPr>
            <p:ph idx="1"/>
          </p:nvPr>
        </p:nvSpPr>
        <p:spPr/>
        <p:txBody>
          <a:bodyPr>
            <a:normAutofit lnSpcReduction="10000"/>
          </a:bodyPr>
          <a:lstStyle/>
          <a:p>
            <a:r>
              <a:rPr lang="en-US" dirty="0"/>
              <a:t>The </a:t>
            </a:r>
            <a:r>
              <a:rPr lang="en-US" dirty="0" err="1"/>
              <a:t>archegonium</a:t>
            </a:r>
            <a:r>
              <a:rPr lang="en-US" dirty="0"/>
              <a:t> is somewhat flask-shaped with a neck and a </a:t>
            </a:r>
            <a:r>
              <a:rPr lang="en-US" dirty="0" err="1"/>
              <a:t>venter</a:t>
            </a:r>
            <a:endParaRPr lang="en-GB" dirty="0"/>
          </a:p>
          <a:p>
            <a:r>
              <a:rPr lang="en-US" dirty="0"/>
              <a:t>After fertilization the </a:t>
            </a:r>
            <a:r>
              <a:rPr lang="en-US" dirty="0" err="1"/>
              <a:t>oospore</a:t>
            </a:r>
            <a:r>
              <a:rPr lang="en-US" dirty="0"/>
              <a:t> that is formed grows into an embryo</a:t>
            </a:r>
          </a:p>
          <a:p>
            <a:pPr>
              <a:buFont typeface="Wingdings" pitchFamily="2" charset="2"/>
              <a:buChar char="ü"/>
            </a:pPr>
            <a:r>
              <a:rPr lang="en-US" dirty="0"/>
              <a:t>with a foot (buried in the </a:t>
            </a:r>
            <a:r>
              <a:rPr lang="en-US" dirty="0" err="1"/>
              <a:t>prothallus</a:t>
            </a:r>
            <a:r>
              <a:rPr lang="en-US" dirty="0"/>
              <a:t>) and an axis which shows dichotomy from the beginning</a:t>
            </a:r>
          </a:p>
          <a:p>
            <a:r>
              <a:rPr lang="en-US" dirty="0"/>
              <a:t>The axis grows into a branched rhizome from which the aerial shoots soon develop</a:t>
            </a:r>
            <a:endParaRPr lang="en-GB"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Reproduction Cont’d </a:t>
            </a:r>
            <a:endParaRPr lang="en-GB" dirty="0"/>
          </a:p>
        </p:txBody>
      </p:sp>
      <p:sp>
        <p:nvSpPr>
          <p:cNvPr id="3" name="Content Placeholder 2"/>
          <p:cNvSpPr>
            <a:spLocks noGrp="1"/>
          </p:cNvSpPr>
          <p:nvPr>
            <p:ph idx="1"/>
          </p:nvPr>
        </p:nvSpPr>
        <p:spPr/>
        <p:txBody>
          <a:bodyPr/>
          <a:lstStyle/>
          <a:p>
            <a:r>
              <a:rPr lang="en-US" b="1" dirty="0"/>
              <a:t>Alternation of generations</a:t>
            </a:r>
            <a:r>
              <a:rPr lang="en-US" dirty="0"/>
              <a:t>:</a:t>
            </a:r>
          </a:p>
          <a:p>
            <a:r>
              <a:rPr lang="en-US" i="1" dirty="0" err="1"/>
              <a:t>Psilotum</a:t>
            </a:r>
            <a:r>
              <a:rPr lang="en-US" dirty="0"/>
              <a:t> shows distinct alternation of generations</a:t>
            </a:r>
          </a:p>
          <a:p>
            <a:pPr>
              <a:buFont typeface="Wingdings" pitchFamily="2" charset="2"/>
              <a:buChar char="ü"/>
            </a:pPr>
            <a:r>
              <a:rPr lang="en-US" dirty="0"/>
              <a:t>but it is of the </a:t>
            </a:r>
            <a:r>
              <a:rPr lang="en-US" b="1" dirty="0" err="1"/>
              <a:t>homomorphic</a:t>
            </a:r>
            <a:r>
              <a:rPr lang="en-US" dirty="0"/>
              <a:t> type</a:t>
            </a:r>
          </a:p>
          <a:p>
            <a:pPr>
              <a:buFont typeface="Wingdings" pitchFamily="2" charset="2"/>
              <a:buChar char="ü"/>
            </a:pPr>
            <a:r>
              <a:rPr lang="en-US" dirty="0"/>
              <a:t>the </a:t>
            </a:r>
            <a:r>
              <a:rPr lang="en-US" dirty="0" err="1"/>
              <a:t>prothallus</a:t>
            </a:r>
            <a:r>
              <a:rPr lang="en-US" dirty="0"/>
              <a:t> and the </a:t>
            </a:r>
            <a:r>
              <a:rPr lang="en-US" dirty="0" err="1"/>
              <a:t>sporophyte</a:t>
            </a:r>
            <a:r>
              <a:rPr lang="en-US" dirty="0"/>
              <a:t> being somewhat similar in appearance</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546"/>
            <a:ext cx="8186766" cy="500066"/>
          </a:xfrm>
        </p:spPr>
        <p:txBody>
          <a:bodyPr>
            <a:normAutofit fontScale="90000"/>
          </a:bodyPr>
          <a:lstStyle/>
          <a:p>
            <a:r>
              <a:rPr lang="en-US" b="1" dirty="0"/>
              <a:t>CLASS: </a:t>
            </a:r>
            <a:r>
              <a:rPr lang="en-US" b="1" dirty="0" err="1"/>
              <a:t>LYCOPSIDA</a:t>
            </a:r>
            <a:r>
              <a:rPr lang="en-US" b="1" dirty="0"/>
              <a:t> (Club mosses and the </a:t>
            </a:r>
            <a:r>
              <a:rPr lang="en-US" b="1" dirty="0" err="1"/>
              <a:t>Quillworts</a:t>
            </a:r>
            <a:r>
              <a:rPr lang="en-US" b="1" dirty="0"/>
              <a:t>)</a:t>
            </a:r>
            <a:r>
              <a:rPr lang="en-US" dirty="0"/>
              <a:t> </a:t>
            </a:r>
            <a:br>
              <a:rPr lang="en-GB" dirty="0"/>
            </a:br>
            <a:endParaRPr lang="en-GB" dirty="0"/>
          </a:p>
        </p:txBody>
      </p:sp>
      <p:sp>
        <p:nvSpPr>
          <p:cNvPr id="3" name="Content Placeholder 2"/>
          <p:cNvSpPr>
            <a:spLocks noGrp="1"/>
          </p:cNvSpPr>
          <p:nvPr>
            <p:ph idx="1"/>
          </p:nvPr>
        </p:nvSpPr>
        <p:spPr>
          <a:xfrm>
            <a:off x="457200" y="2071678"/>
            <a:ext cx="8329642" cy="4054485"/>
          </a:xfrm>
        </p:spPr>
        <p:txBody>
          <a:bodyPr/>
          <a:lstStyle/>
          <a:p>
            <a:r>
              <a:rPr lang="en-US" dirty="0"/>
              <a:t>The stems of the </a:t>
            </a:r>
            <a:r>
              <a:rPr lang="en-US" dirty="0" err="1"/>
              <a:t>Lycopsida</a:t>
            </a:r>
            <a:r>
              <a:rPr lang="en-US" dirty="0"/>
              <a:t> are covered with</a:t>
            </a:r>
            <a:r>
              <a:rPr lang="en-US" b="1" dirty="0"/>
              <a:t> </a:t>
            </a:r>
            <a:r>
              <a:rPr lang="en-US" b="1" dirty="0" err="1"/>
              <a:t>microphylls</a:t>
            </a:r>
            <a:endParaRPr lang="en-US" b="1" dirty="0"/>
          </a:p>
          <a:p>
            <a:pPr>
              <a:buFont typeface="Wingdings" pitchFamily="2" charset="2"/>
              <a:buChar char="ü"/>
            </a:pPr>
            <a:r>
              <a:rPr lang="en-US" dirty="0"/>
              <a:t>leaves with a single vein (whose trace is not associated with a leaf gap)</a:t>
            </a:r>
          </a:p>
          <a:p>
            <a:r>
              <a:rPr lang="en-US" dirty="0"/>
              <a:t>Most </a:t>
            </a:r>
            <a:r>
              <a:rPr lang="en-US" dirty="0" err="1"/>
              <a:t>microphylls</a:t>
            </a:r>
            <a:r>
              <a:rPr lang="en-US" dirty="0"/>
              <a:t> are photosynthetic</a:t>
            </a:r>
            <a:endParaRPr lang="en-GB"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br>
              <a:rPr lang="en-US" dirty="0"/>
            </a:br>
            <a:r>
              <a:rPr lang="en-US" dirty="0"/>
              <a:t>Order  </a:t>
            </a:r>
            <a:r>
              <a:rPr lang="en-US" dirty="0" err="1"/>
              <a:t>Lycopodiales</a:t>
            </a:r>
            <a:br>
              <a:rPr lang="en-GB" dirty="0"/>
            </a:br>
            <a:r>
              <a:rPr lang="en-US" b="1" i="1" dirty="0" err="1"/>
              <a:t>LYCOPODIUM</a:t>
            </a:r>
            <a:endParaRPr lang="en-GB" dirty="0"/>
          </a:p>
        </p:txBody>
      </p:sp>
      <p:sp>
        <p:nvSpPr>
          <p:cNvPr id="3" name="Content Placeholder 2"/>
          <p:cNvSpPr>
            <a:spLocks noGrp="1"/>
          </p:cNvSpPr>
          <p:nvPr>
            <p:ph idx="1"/>
          </p:nvPr>
        </p:nvSpPr>
        <p:spPr>
          <a:xfrm>
            <a:off x="457200" y="1600200"/>
            <a:ext cx="8258204" cy="4829196"/>
          </a:xfrm>
        </p:spPr>
        <p:txBody>
          <a:bodyPr>
            <a:normAutofit fontScale="92500"/>
          </a:bodyPr>
          <a:lstStyle/>
          <a:p>
            <a:pPr>
              <a:buFont typeface="Wingdings" pitchFamily="2" charset="2"/>
              <a:buChar char="Ø"/>
            </a:pPr>
            <a:r>
              <a:rPr lang="en-US" b="1" dirty="0"/>
              <a:t>Structure and Form</a:t>
            </a:r>
            <a:endParaRPr lang="en-GB" dirty="0"/>
          </a:p>
          <a:p>
            <a:r>
              <a:rPr lang="en-US" i="1" dirty="0" err="1"/>
              <a:t>Lycopodium</a:t>
            </a:r>
            <a:r>
              <a:rPr lang="en-US" dirty="0"/>
              <a:t> is a much-branched herbaceous plant</a:t>
            </a:r>
          </a:p>
          <a:p>
            <a:r>
              <a:rPr lang="en-US" dirty="0"/>
              <a:t>The plant body consists of creeping rhizomes</a:t>
            </a:r>
          </a:p>
          <a:p>
            <a:pPr>
              <a:buFont typeface="Wingdings" pitchFamily="2" charset="2"/>
              <a:buChar char="ü"/>
            </a:pPr>
            <a:r>
              <a:rPr lang="en-US" dirty="0"/>
              <a:t>which give off slender elongated aerial branches from the upper side</a:t>
            </a:r>
          </a:p>
          <a:p>
            <a:pPr>
              <a:buFont typeface="Wingdings" pitchFamily="2" charset="2"/>
              <a:buChar char="ü"/>
            </a:pPr>
            <a:r>
              <a:rPr lang="en-US" dirty="0"/>
              <a:t>and adventitious roots from the lower side</a:t>
            </a:r>
          </a:p>
          <a:p>
            <a:r>
              <a:rPr lang="en-US" i="1" dirty="0" err="1"/>
              <a:t>Lycopodium</a:t>
            </a:r>
            <a:r>
              <a:rPr lang="en-US" dirty="0"/>
              <a:t> mostly shows dichotomous branching</a:t>
            </a:r>
          </a:p>
          <a:p>
            <a:pPr>
              <a:buFont typeface="Wingdings" pitchFamily="2" charset="2"/>
              <a:buChar char="ü"/>
            </a:pPr>
            <a:r>
              <a:rPr lang="en-US" dirty="0"/>
              <a:t>but some species are  </a:t>
            </a:r>
            <a:r>
              <a:rPr lang="en-US" dirty="0" err="1"/>
              <a:t>monopodial</a:t>
            </a:r>
            <a:endParaRPr lang="en-GB"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r>
              <a:rPr lang="en-US" dirty="0"/>
              <a:t>Order  </a:t>
            </a:r>
            <a:r>
              <a:rPr lang="en-US" dirty="0" err="1"/>
              <a:t>Lycopodiales</a:t>
            </a:r>
            <a:br>
              <a:rPr lang="en-GB" dirty="0"/>
            </a:br>
            <a:r>
              <a:rPr lang="en-US" b="1" i="1" dirty="0" err="1"/>
              <a:t>LYCOPODIUM</a:t>
            </a:r>
            <a:r>
              <a:rPr lang="en-US" b="1" i="1" dirty="0"/>
              <a:t> </a:t>
            </a:r>
            <a:r>
              <a:rPr lang="en-US" b="1" dirty="0"/>
              <a:t>Cont’d</a:t>
            </a:r>
            <a:endParaRPr lang="en-GB" dirty="0"/>
          </a:p>
        </p:txBody>
      </p:sp>
      <p:sp>
        <p:nvSpPr>
          <p:cNvPr id="3" name="Content Placeholder 2"/>
          <p:cNvSpPr>
            <a:spLocks noGrp="1"/>
          </p:cNvSpPr>
          <p:nvPr>
            <p:ph idx="1"/>
          </p:nvPr>
        </p:nvSpPr>
        <p:spPr/>
        <p:txBody>
          <a:bodyPr/>
          <a:lstStyle/>
          <a:p>
            <a:endParaRPr lang="en-US" dirty="0"/>
          </a:p>
          <a:p>
            <a:r>
              <a:rPr lang="en-US" dirty="0"/>
              <a:t>The leaves may be whorled or in a tight spiral</a:t>
            </a:r>
          </a:p>
          <a:p>
            <a:pPr>
              <a:buFont typeface="Wingdings" pitchFamily="2" charset="2"/>
              <a:buChar char="ü"/>
            </a:pPr>
            <a:r>
              <a:rPr lang="en-US" dirty="0"/>
              <a:t>and are rarely more than 1cm long</a:t>
            </a:r>
          </a:p>
          <a:p>
            <a:r>
              <a:rPr lang="en-US" dirty="0"/>
              <a:t>The plants are mostly less than 30 cm tall</a:t>
            </a:r>
          </a:p>
          <a:p>
            <a:pPr>
              <a:buFont typeface="Wingdings" pitchFamily="2" charset="2"/>
              <a:buChar char="ü"/>
            </a:pPr>
            <a:r>
              <a:rPr lang="en-US" dirty="0"/>
              <a:t>although some tropical species grow to heights of 1.5m or more</a:t>
            </a: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8\p4.jpg"/>
          <p:cNvPicPr/>
          <p:nvPr/>
        </p:nvPicPr>
        <p:blipFill>
          <a:blip r:embed="rId2" cstate="print"/>
          <a:srcRect l="7285" t="15861" r="7802" b="15316"/>
          <a:stretch>
            <a:fillRect/>
          </a:stretch>
        </p:blipFill>
        <p:spPr bwMode="auto">
          <a:xfrm rot="16200000">
            <a:off x="1393011" y="-821561"/>
            <a:ext cx="6286541" cy="8358248"/>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Reproduction</a:t>
            </a:r>
            <a:br>
              <a:rPr lang="en-GB" dirty="0"/>
            </a:br>
            <a:endParaRPr lang="en-GB" dirty="0"/>
          </a:p>
        </p:txBody>
      </p:sp>
      <p:sp>
        <p:nvSpPr>
          <p:cNvPr id="3" name="Content Placeholder 2"/>
          <p:cNvSpPr>
            <a:spLocks noGrp="1"/>
          </p:cNvSpPr>
          <p:nvPr>
            <p:ph idx="1"/>
          </p:nvPr>
        </p:nvSpPr>
        <p:spPr/>
        <p:txBody>
          <a:bodyPr>
            <a:normAutofit/>
          </a:bodyPr>
          <a:lstStyle/>
          <a:p>
            <a:r>
              <a:rPr lang="en-US" dirty="0"/>
              <a:t>The </a:t>
            </a:r>
            <a:r>
              <a:rPr lang="en-US" i="1" dirty="0" err="1"/>
              <a:t>Lycopodium</a:t>
            </a:r>
            <a:r>
              <a:rPr lang="en-US" dirty="0"/>
              <a:t> plant is the </a:t>
            </a:r>
            <a:r>
              <a:rPr lang="en-US" dirty="0" err="1"/>
              <a:t>sporophyte</a:t>
            </a:r>
            <a:endParaRPr lang="en-US" dirty="0"/>
          </a:p>
          <a:p>
            <a:r>
              <a:rPr lang="en-US" dirty="0"/>
              <a:t>At maturity some species produce bean-shaped sporangia on short stalks in the axils of several of the leaves</a:t>
            </a:r>
          </a:p>
          <a:p>
            <a:r>
              <a:rPr lang="en-US" dirty="0"/>
              <a:t>Such sporangium-bearing leaves are called </a:t>
            </a:r>
            <a:r>
              <a:rPr lang="en-US" b="1" dirty="0" err="1"/>
              <a:t>sporophylls</a:t>
            </a:r>
            <a:endParaRPr lang="en-US" b="1" dirty="0"/>
          </a:p>
          <a:p>
            <a:r>
              <a:rPr lang="en-US" dirty="0"/>
              <a:t>In other species the </a:t>
            </a:r>
            <a:r>
              <a:rPr lang="en-US" dirty="0" err="1"/>
              <a:t>sporophylls</a:t>
            </a:r>
            <a:r>
              <a:rPr lang="en-US" dirty="0"/>
              <a:t> have no chlorophyll</a:t>
            </a:r>
            <a:endParaRPr lang="en-GB"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Reproduction Cont’d </a:t>
            </a:r>
            <a:endParaRPr lang="en-GB" dirty="0"/>
          </a:p>
        </p:txBody>
      </p:sp>
      <p:sp>
        <p:nvSpPr>
          <p:cNvPr id="3" name="Content Placeholder 2"/>
          <p:cNvSpPr>
            <a:spLocks noGrp="1"/>
          </p:cNvSpPr>
          <p:nvPr>
            <p:ph idx="1"/>
          </p:nvPr>
        </p:nvSpPr>
        <p:spPr/>
        <p:txBody>
          <a:bodyPr/>
          <a:lstStyle/>
          <a:p>
            <a:pPr>
              <a:buFont typeface="Wingdings" pitchFamily="2" charset="2"/>
              <a:buChar char="ü"/>
            </a:pPr>
            <a:r>
              <a:rPr lang="en-US" dirty="0"/>
              <a:t>are smaller than the other leaves</a:t>
            </a:r>
          </a:p>
          <a:p>
            <a:pPr>
              <a:buFont typeface="Wingdings" pitchFamily="2" charset="2"/>
              <a:buChar char="ü"/>
            </a:pPr>
            <a:r>
              <a:rPr lang="en-US" dirty="0"/>
              <a:t>and are in terminal cone-like clusters</a:t>
            </a:r>
          </a:p>
          <a:p>
            <a:pPr>
              <a:buFont typeface="Wingdings" pitchFamily="2" charset="2"/>
              <a:buChar char="ü"/>
            </a:pPr>
            <a:r>
              <a:rPr lang="en-US" dirty="0"/>
              <a:t>called </a:t>
            </a:r>
            <a:r>
              <a:rPr lang="en-US" b="1" dirty="0" err="1"/>
              <a:t>Sporangiferous</a:t>
            </a:r>
            <a:r>
              <a:rPr lang="en-US" b="1" dirty="0"/>
              <a:t> spikes</a:t>
            </a:r>
            <a:r>
              <a:rPr lang="en-US" dirty="0"/>
              <a:t> or </a:t>
            </a:r>
            <a:r>
              <a:rPr lang="en-US" b="1" dirty="0" err="1"/>
              <a:t>Strobilli</a:t>
            </a:r>
            <a:r>
              <a:rPr lang="en-US" b="1" dirty="0"/>
              <a:t> (</a:t>
            </a:r>
            <a:r>
              <a:rPr lang="en-US" dirty="0"/>
              <a:t>sing.</a:t>
            </a:r>
            <a:r>
              <a:rPr lang="en-US" b="1" dirty="0"/>
              <a:t> Strobilus)</a:t>
            </a:r>
          </a:p>
          <a:p>
            <a:r>
              <a:rPr lang="en-US" dirty="0"/>
              <a:t>In the sporangia </a:t>
            </a:r>
            <a:r>
              <a:rPr lang="en-US" b="1" dirty="0"/>
              <a:t>spore mother cells</a:t>
            </a:r>
            <a:r>
              <a:rPr lang="en-US" dirty="0"/>
              <a:t> undergo meiosis</a:t>
            </a:r>
          </a:p>
          <a:p>
            <a:pPr>
              <a:buFont typeface="Wingdings" pitchFamily="2" charset="2"/>
              <a:buChar char="ü"/>
            </a:pPr>
            <a:r>
              <a:rPr lang="en-US" dirty="0"/>
              <a:t>producing spores which are released and carried away by air currents</a:t>
            </a:r>
            <a:endParaRPr lang="en-GB"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br>
              <a:rPr lang="en-US" b="1" dirty="0"/>
            </a:br>
            <a:r>
              <a:rPr lang="en-US" b="1" dirty="0"/>
              <a:t>Reproduction Cont’d </a:t>
            </a:r>
            <a:endParaRPr lang="en-GB" dirty="0"/>
          </a:p>
        </p:txBody>
      </p:sp>
      <p:sp>
        <p:nvSpPr>
          <p:cNvPr id="3" name="Content Placeholder 2"/>
          <p:cNvSpPr>
            <a:spLocks noGrp="1"/>
          </p:cNvSpPr>
          <p:nvPr>
            <p:ph idx="1"/>
          </p:nvPr>
        </p:nvSpPr>
        <p:spPr>
          <a:xfrm>
            <a:off x="457200" y="1428736"/>
            <a:ext cx="8329642" cy="5072098"/>
          </a:xfrm>
        </p:spPr>
        <p:txBody>
          <a:bodyPr>
            <a:normAutofit/>
          </a:bodyPr>
          <a:lstStyle/>
          <a:p>
            <a:r>
              <a:rPr lang="en-US" dirty="0"/>
              <a:t>All the </a:t>
            </a:r>
            <a:r>
              <a:rPr lang="en-US" dirty="0" err="1"/>
              <a:t>sporophylls</a:t>
            </a:r>
            <a:r>
              <a:rPr lang="en-US" dirty="0"/>
              <a:t> are of the same kind</a:t>
            </a:r>
          </a:p>
          <a:p>
            <a:pPr>
              <a:buNone/>
            </a:pPr>
            <a:r>
              <a:rPr lang="en-US" dirty="0"/>
              <a:t>    and so also are the sporangia and the spores</a:t>
            </a:r>
          </a:p>
          <a:p>
            <a:r>
              <a:rPr lang="en-US" i="1" dirty="0" err="1"/>
              <a:t>Lycopodium</a:t>
            </a:r>
            <a:r>
              <a:rPr lang="en-US" dirty="0"/>
              <a:t> is therefore </a:t>
            </a:r>
            <a:r>
              <a:rPr lang="en-US" b="1" dirty="0" err="1"/>
              <a:t>homosporous</a:t>
            </a:r>
            <a:endParaRPr lang="en-US" b="1" dirty="0"/>
          </a:p>
          <a:p>
            <a:r>
              <a:rPr lang="en-US" dirty="0"/>
              <a:t>The spores of some species germinate in a few days if they land in a suitable location</a:t>
            </a:r>
          </a:p>
          <a:p>
            <a:pPr>
              <a:buFont typeface="Wingdings" pitchFamily="2" charset="2"/>
              <a:buChar char="ü"/>
            </a:pPr>
            <a:r>
              <a:rPr lang="en-US" dirty="0"/>
              <a:t>but spores of other species may not germinate for up to several years</a:t>
            </a:r>
          </a:p>
          <a:p>
            <a:r>
              <a:rPr lang="en-US" dirty="0"/>
              <a:t>After germination independent gametophytes develop from the spores</a:t>
            </a:r>
            <a:endParaRPr lang="en-GB"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Reproduction Cont’d</a:t>
            </a:r>
            <a:endParaRPr lang="en-GB" dirty="0"/>
          </a:p>
        </p:txBody>
      </p:sp>
      <p:sp>
        <p:nvSpPr>
          <p:cNvPr id="3" name="Content Placeholder 2"/>
          <p:cNvSpPr>
            <a:spLocks noGrp="1"/>
          </p:cNvSpPr>
          <p:nvPr>
            <p:ph idx="1"/>
          </p:nvPr>
        </p:nvSpPr>
        <p:spPr>
          <a:xfrm>
            <a:off x="428596" y="1714488"/>
            <a:ext cx="8429684" cy="4786346"/>
          </a:xfrm>
        </p:spPr>
        <p:txBody>
          <a:bodyPr>
            <a:normAutofit/>
          </a:bodyPr>
          <a:lstStyle/>
          <a:p>
            <a:r>
              <a:rPr lang="en-US" dirty="0"/>
              <a:t>The gametophyte body varies in shape, some resemble tiny carrots</a:t>
            </a:r>
          </a:p>
          <a:p>
            <a:r>
              <a:rPr lang="en-US" dirty="0"/>
              <a:t>The gametophyte body usually develops in the ground in association with </a:t>
            </a:r>
            <a:r>
              <a:rPr lang="en-US" dirty="0" err="1"/>
              <a:t>mycorrhizal</a:t>
            </a:r>
            <a:r>
              <a:rPr lang="en-US" dirty="0"/>
              <a:t> fungi</a:t>
            </a:r>
          </a:p>
          <a:p>
            <a:r>
              <a:rPr lang="en-US" dirty="0"/>
              <a:t>Some gametophytes however develop primarily on the surface where the exposed parts turn green</a:t>
            </a:r>
          </a:p>
          <a:p>
            <a:r>
              <a:rPr lang="en-US" dirty="0"/>
              <a:t>All types produce both antheridia and archegonia on the same gametophyte</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928670"/>
            <a:ext cx="8186766" cy="488968"/>
          </a:xfrm>
        </p:spPr>
        <p:txBody>
          <a:bodyPr>
            <a:normAutofit fontScale="90000"/>
          </a:bodyPr>
          <a:lstStyle/>
          <a:p>
            <a:br>
              <a:rPr lang="en-GB" sz="4000" dirty="0"/>
            </a:br>
            <a:r>
              <a:rPr lang="en-US" sz="4000" b="1" dirty="0"/>
              <a:t>INVASION OF THE LAND SURFACE BY PLANTS</a:t>
            </a:r>
            <a:br>
              <a:rPr lang="en-GB" sz="4000" dirty="0"/>
            </a:br>
            <a:endParaRPr lang="en-GB" sz="4000" dirty="0"/>
          </a:p>
        </p:txBody>
      </p:sp>
      <p:sp>
        <p:nvSpPr>
          <p:cNvPr id="3" name="Content Placeholder 2"/>
          <p:cNvSpPr>
            <a:spLocks noGrp="1"/>
          </p:cNvSpPr>
          <p:nvPr>
            <p:ph idx="1"/>
          </p:nvPr>
        </p:nvSpPr>
        <p:spPr>
          <a:xfrm>
            <a:off x="142844" y="1714488"/>
            <a:ext cx="8572560" cy="4786346"/>
          </a:xfrm>
        </p:spPr>
        <p:txBody>
          <a:bodyPr>
            <a:noAutofit/>
          </a:bodyPr>
          <a:lstStyle/>
          <a:p>
            <a:pPr algn="just"/>
            <a:r>
              <a:rPr lang="en-US" sz="3600" dirty="0"/>
              <a:t>It is generally believed that life first arose from the aquatic environment</a:t>
            </a:r>
          </a:p>
          <a:p>
            <a:pPr algn="just"/>
            <a:r>
              <a:rPr lang="en-US" sz="3600" dirty="0"/>
              <a:t>And that terrestrial plants and animals are the descendants of aquatic ancestors</a:t>
            </a:r>
          </a:p>
          <a:p>
            <a:pPr algn="just"/>
            <a:r>
              <a:rPr lang="en-US" sz="3600" dirty="0"/>
              <a:t>Accordingly, land plants are considered to be the modified progeny of algae</a:t>
            </a:r>
          </a:p>
          <a:p>
            <a:pPr algn="just"/>
            <a:r>
              <a:rPr lang="en-US" sz="3600" dirty="0"/>
              <a:t>In the plants that now populate and in the past populated the earth, two diverse series are apparent</a:t>
            </a:r>
            <a:endParaRPr lang="en-GB" sz="3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br>
              <a:rPr lang="en-US" b="1" dirty="0"/>
            </a:br>
            <a:br>
              <a:rPr lang="en-US" b="1" dirty="0"/>
            </a:br>
            <a:r>
              <a:rPr lang="en-US" b="1" dirty="0"/>
              <a:t>Reproduction Cont’d </a:t>
            </a:r>
            <a:endParaRPr lang="en-GB" dirty="0"/>
          </a:p>
        </p:txBody>
      </p:sp>
      <p:sp>
        <p:nvSpPr>
          <p:cNvPr id="3" name="Content Placeholder 2"/>
          <p:cNvSpPr>
            <a:spLocks noGrp="1"/>
          </p:cNvSpPr>
          <p:nvPr>
            <p:ph idx="1"/>
          </p:nvPr>
        </p:nvSpPr>
        <p:spPr>
          <a:xfrm>
            <a:off x="457200" y="1357298"/>
            <a:ext cx="8329642" cy="5000660"/>
          </a:xfrm>
        </p:spPr>
        <p:txBody>
          <a:bodyPr>
            <a:normAutofit/>
          </a:bodyPr>
          <a:lstStyle/>
          <a:p>
            <a:pPr>
              <a:buFont typeface="Wingdings" pitchFamily="2" charset="2"/>
              <a:buChar char="ü"/>
            </a:pPr>
            <a:r>
              <a:rPr lang="en-US" dirty="0"/>
              <a:t> which in some species may live for several years</a:t>
            </a:r>
          </a:p>
          <a:p>
            <a:r>
              <a:rPr lang="en-US" dirty="0"/>
              <a:t>The zygote first becomes embryo with a foot, stem and leaves</a:t>
            </a:r>
          </a:p>
          <a:p>
            <a:pPr>
              <a:buFont typeface="Wingdings" pitchFamily="2" charset="2"/>
              <a:buChar char="ü"/>
            </a:pPr>
            <a:r>
              <a:rPr lang="en-US" dirty="0"/>
              <a:t>and then develops into mature </a:t>
            </a:r>
            <a:r>
              <a:rPr lang="en-US" dirty="0" err="1"/>
              <a:t>sporophyte</a:t>
            </a:r>
            <a:endParaRPr lang="en-US" dirty="0"/>
          </a:p>
          <a:p>
            <a:r>
              <a:rPr lang="en-US" dirty="0"/>
              <a:t>If the gametophyte is underground</a:t>
            </a:r>
          </a:p>
          <a:p>
            <a:pPr>
              <a:buNone/>
            </a:pPr>
            <a:r>
              <a:rPr lang="en-US" dirty="0"/>
              <a:t>    chlorophyll does not develop in the young </a:t>
            </a:r>
            <a:r>
              <a:rPr lang="en-US" dirty="0" err="1"/>
              <a:t>sporophyte</a:t>
            </a:r>
            <a:r>
              <a:rPr lang="en-US" dirty="0"/>
              <a:t> until it emerges into the light</a:t>
            </a:r>
            <a:endParaRPr lang="en-GB"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Reproduction Cont’d </a:t>
            </a:r>
            <a:endParaRPr lang="en-GB" dirty="0"/>
          </a:p>
        </p:txBody>
      </p:sp>
      <p:sp>
        <p:nvSpPr>
          <p:cNvPr id="3" name="Content Placeholder 2"/>
          <p:cNvSpPr>
            <a:spLocks noGrp="1"/>
          </p:cNvSpPr>
          <p:nvPr>
            <p:ph idx="1"/>
          </p:nvPr>
        </p:nvSpPr>
        <p:spPr/>
        <p:txBody>
          <a:bodyPr/>
          <a:lstStyle/>
          <a:p>
            <a:r>
              <a:rPr lang="en-US" dirty="0"/>
              <a:t>Several sporophytes may be produced from a single gametophyte</a:t>
            </a:r>
          </a:p>
          <a:p>
            <a:r>
              <a:rPr lang="en-US" dirty="0"/>
              <a:t>A number of species also reproduce asexually</a:t>
            </a:r>
          </a:p>
          <a:p>
            <a:pPr>
              <a:buNone/>
            </a:pPr>
            <a:r>
              <a:rPr lang="en-US" dirty="0"/>
              <a:t>    by means of small </a:t>
            </a:r>
            <a:r>
              <a:rPr lang="en-US" b="1" dirty="0"/>
              <a:t>bulbils</a:t>
            </a:r>
            <a:r>
              <a:rPr lang="en-US" dirty="0"/>
              <a:t> (bulbs produced in the axils of leaves)</a:t>
            </a:r>
          </a:p>
          <a:p>
            <a:pPr>
              <a:buFont typeface="Wingdings" pitchFamily="2" charset="2"/>
              <a:buChar char="ü"/>
            </a:pPr>
            <a:r>
              <a:rPr lang="en-US" dirty="0"/>
              <a:t>each of which is capable of developing into a new </a:t>
            </a:r>
            <a:r>
              <a:rPr lang="en-US" dirty="0" err="1"/>
              <a:t>sporophyte</a:t>
            </a:r>
            <a:endParaRPr lang="en-GB"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br>
              <a:rPr lang="en-US" b="1" dirty="0"/>
            </a:br>
            <a:r>
              <a:rPr lang="en-US" b="1" dirty="0"/>
              <a:t>Alternation of generations</a:t>
            </a:r>
            <a:br>
              <a:rPr lang="en-GB" dirty="0"/>
            </a:br>
            <a:endParaRPr lang="en-GB" dirty="0"/>
          </a:p>
        </p:txBody>
      </p:sp>
      <p:sp>
        <p:nvSpPr>
          <p:cNvPr id="3" name="Content Placeholder 2"/>
          <p:cNvSpPr>
            <a:spLocks noGrp="1"/>
          </p:cNvSpPr>
          <p:nvPr>
            <p:ph idx="1"/>
          </p:nvPr>
        </p:nvSpPr>
        <p:spPr/>
        <p:txBody>
          <a:bodyPr/>
          <a:lstStyle/>
          <a:p>
            <a:r>
              <a:rPr lang="en-US" i="1" dirty="0" err="1"/>
              <a:t>Lycopodium</a:t>
            </a:r>
            <a:r>
              <a:rPr lang="en-US" dirty="0"/>
              <a:t> passes through two generations to complete its life cycle</a:t>
            </a:r>
          </a:p>
          <a:p>
            <a:r>
              <a:rPr lang="en-US" dirty="0"/>
              <a:t>The main plant is the </a:t>
            </a:r>
            <a:r>
              <a:rPr lang="en-US" dirty="0" err="1"/>
              <a:t>sporophyte</a:t>
            </a:r>
            <a:r>
              <a:rPr lang="en-US" dirty="0"/>
              <a:t> (diploid)</a:t>
            </a:r>
          </a:p>
          <a:p>
            <a:r>
              <a:rPr lang="en-US" dirty="0"/>
              <a:t>It bears one kind of spores (</a:t>
            </a:r>
            <a:r>
              <a:rPr lang="en-US" dirty="0" err="1"/>
              <a:t>homosporous</a:t>
            </a:r>
            <a:r>
              <a:rPr lang="en-US" dirty="0"/>
              <a:t>) and reproduces asexually through these spores</a:t>
            </a:r>
          </a:p>
          <a:p>
            <a:pPr>
              <a:buFont typeface="Wingdings" pitchFamily="2" charset="2"/>
              <a:buChar char="ü"/>
            </a:pPr>
            <a:r>
              <a:rPr lang="en-US" dirty="0"/>
              <a:t>to give rise to the next generation i.e. the gametophyte (haploid)</a:t>
            </a:r>
            <a:endParaRPr lang="en-GB"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Alternation of generations Cont’d</a:t>
            </a:r>
            <a:endParaRPr lang="en-GB" dirty="0"/>
          </a:p>
        </p:txBody>
      </p:sp>
      <p:sp>
        <p:nvSpPr>
          <p:cNvPr id="3" name="Content Placeholder 2"/>
          <p:cNvSpPr>
            <a:spLocks noGrp="1"/>
          </p:cNvSpPr>
          <p:nvPr>
            <p:ph idx="1"/>
          </p:nvPr>
        </p:nvSpPr>
        <p:spPr>
          <a:xfrm>
            <a:off x="457200" y="1785926"/>
            <a:ext cx="8258204" cy="4340237"/>
          </a:xfrm>
        </p:spPr>
        <p:txBody>
          <a:bodyPr>
            <a:normAutofit/>
          </a:bodyPr>
          <a:lstStyle/>
          <a:p>
            <a:r>
              <a:rPr lang="en-US" dirty="0"/>
              <a:t>On germination each of the sporophytes produces a minute body, the</a:t>
            </a:r>
            <a:r>
              <a:rPr lang="en-US" b="1" dirty="0"/>
              <a:t> </a:t>
            </a:r>
            <a:r>
              <a:rPr lang="en-US" b="1" dirty="0" err="1"/>
              <a:t>prothallus</a:t>
            </a:r>
            <a:r>
              <a:rPr lang="en-US" b="1" dirty="0"/>
              <a:t>, </a:t>
            </a:r>
            <a:r>
              <a:rPr lang="en-US" dirty="0"/>
              <a:t>which is the gametophyte</a:t>
            </a:r>
          </a:p>
          <a:p>
            <a:r>
              <a:rPr lang="en-US" dirty="0"/>
              <a:t>It bears sex organs and reproduces sexually to give rise to the </a:t>
            </a:r>
            <a:r>
              <a:rPr lang="en-US" dirty="0" err="1"/>
              <a:t>sporophyte</a:t>
            </a:r>
            <a:r>
              <a:rPr lang="en-US" dirty="0"/>
              <a:t> again</a:t>
            </a:r>
          </a:p>
          <a:p>
            <a:r>
              <a:rPr lang="en-US" dirty="0"/>
              <a:t>These two generations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r>
              <a:rPr lang="en-US" b="1" dirty="0"/>
              <a:t>Alternation of generations Cont’d</a:t>
            </a:r>
            <a:br>
              <a:rPr lang="en-US" b="1" dirty="0"/>
            </a:br>
            <a:endParaRPr lang="en-GB" dirty="0"/>
          </a:p>
        </p:txBody>
      </p:sp>
      <p:sp>
        <p:nvSpPr>
          <p:cNvPr id="3" name="Content Placeholder 2"/>
          <p:cNvSpPr>
            <a:spLocks noGrp="1"/>
          </p:cNvSpPr>
          <p:nvPr>
            <p:ph idx="1"/>
          </p:nvPr>
        </p:nvSpPr>
        <p:spPr>
          <a:xfrm>
            <a:off x="457200" y="1643050"/>
            <a:ext cx="8329642" cy="4483113"/>
          </a:xfrm>
        </p:spPr>
        <p:txBody>
          <a:bodyPr/>
          <a:lstStyle/>
          <a:p>
            <a:pPr>
              <a:buNone/>
            </a:pPr>
            <a:r>
              <a:rPr lang="en-US" dirty="0"/>
              <a:t>    (the </a:t>
            </a:r>
            <a:r>
              <a:rPr lang="en-US" dirty="0" err="1"/>
              <a:t>sporophyte</a:t>
            </a:r>
            <a:r>
              <a:rPr lang="en-US" dirty="0"/>
              <a:t>, including all the stages from the </a:t>
            </a:r>
            <a:r>
              <a:rPr lang="en-US" dirty="0" err="1"/>
              <a:t>oospore</a:t>
            </a:r>
            <a:r>
              <a:rPr lang="en-US" dirty="0"/>
              <a:t> to the spore mother cells, and the gametophyte, including all the stages from the spores to the gametes) regularly alternate with each other</a:t>
            </a:r>
          </a:p>
          <a:p>
            <a:endParaRPr lang="en-GB"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115328" cy="846158"/>
          </a:xfrm>
        </p:spPr>
        <p:txBody>
          <a:bodyPr>
            <a:normAutofit fontScale="90000"/>
          </a:bodyPr>
          <a:lstStyle/>
          <a:p>
            <a:br>
              <a:rPr lang="en-US" dirty="0"/>
            </a:br>
            <a:r>
              <a:rPr lang="en-US" dirty="0"/>
              <a:t>Order </a:t>
            </a:r>
            <a:r>
              <a:rPr lang="en-US" dirty="0" err="1"/>
              <a:t>Selaginellales</a:t>
            </a:r>
            <a:br>
              <a:rPr lang="en-GB" dirty="0"/>
            </a:br>
            <a:r>
              <a:rPr lang="en-US" b="1" i="1" dirty="0" err="1"/>
              <a:t>SELAGINELLA</a:t>
            </a:r>
            <a:r>
              <a:rPr lang="en-US" dirty="0"/>
              <a:t> (Spike mosses)</a:t>
            </a:r>
            <a:br>
              <a:rPr lang="en-GB" dirty="0"/>
            </a:br>
            <a:endParaRPr lang="en-GB" dirty="0"/>
          </a:p>
        </p:txBody>
      </p:sp>
      <p:sp>
        <p:nvSpPr>
          <p:cNvPr id="3" name="Content Placeholder 2"/>
          <p:cNvSpPr>
            <a:spLocks noGrp="1"/>
          </p:cNvSpPr>
          <p:nvPr>
            <p:ph idx="1"/>
          </p:nvPr>
        </p:nvSpPr>
        <p:spPr/>
        <p:txBody>
          <a:bodyPr/>
          <a:lstStyle/>
          <a:p>
            <a:r>
              <a:rPr lang="en-US" i="1" dirty="0" err="1"/>
              <a:t>Selaginella</a:t>
            </a:r>
            <a:r>
              <a:rPr lang="en-US" dirty="0"/>
              <a:t> grows in damp places in the hills and plains</a:t>
            </a:r>
          </a:p>
          <a:p>
            <a:r>
              <a:rPr lang="en-US" dirty="0"/>
              <a:t>The plants are usually slender, much- branched and creep on walls or on the ground</a:t>
            </a:r>
          </a:p>
          <a:p>
            <a:r>
              <a:rPr lang="en-US" dirty="0"/>
              <a:t>The slender stem bears four rows of leaves</a:t>
            </a:r>
          </a:p>
          <a:p>
            <a:pPr>
              <a:buFont typeface="Wingdings" pitchFamily="2" charset="2"/>
              <a:buChar char="ü"/>
            </a:pPr>
            <a:r>
              <a:rPr lang="en-US" dirty="0"/>
              <a:t>two rows of small leaves on the upper surface, and</a:t>
            </a:r>
          </a:p>
          <a:p>
            <a:pPr>
              <a:buFont typeface="Wingdings" pitchFamily="2" charset="2"/>
              <a:buChar char="ü"/>
            </a:pPr>
            <a:r>
              <a:rPr lang="en-US" dirty="0"/>
              <a:t>two rows of larger leaves at the two sides</a:t>
            </a:r>
            <a:endParaRPr lang="en-GB"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868346"/>
          </a:xfrm>
        </p:spPr>
        <p:txBody>
          <a:bodyPr>
            <a:normAutofit fontScale="90000"/>
          </a:bodyPr>
          <a:lstStyle/>
          <a:p>
            <a:br>
              <a:rPr lang="en-US" dirty="0"/>
            </a:br>
            <a:r>
              <a:rPr lang="en-US" b="1" i="1" dirty="0" err="1"/>
              <a:t>SELAGINELLA</a:t>
            </a:r>
            <a:r>
              <a:rPr lang="en-US" dirty="0"/>
              <a:t> </a:t>
            </a:r>
            <a:r>
              <a:rPr lang="en-US" b="1" dirty="0"/>
              <a:t>Cont’d</a:t>
            </a:r>
            <a:r>
              <a:rPr lang="en-US" dirty="0"/>
              <a:t> </a:t>
            </a:r>
            <a:endParaRPr lang="en-GB" dirty="0"/>
          </a:p>
        </p:txBody>
      </p:sp>
      <p:sp>
        <p:nvSpPr>
          <p:cNvPr id="3" name="Content Placeholder 2"/>
          <p:cNvSpPr>
            <a:spLocks noGrp="1"/>
          </p:cNvSpPr>
          <p:nvPr>
            <p:ph idx="1"/>
          </p:nvPr>
        </p:nvSpPr>
        <p:spPr>
          <a:xfrm>
            <a:off x="457200" y="1428736"/>
            <a:ext cx="8329642" cy="5000660"/>
          </a:xfrm>
        </p:spPr>
        <p:txBody>
          <a:bodyPr>
            <a:normAutofit/>
          </a:bodyPr>
          <a:lstStyle/>
          <a:p>
            <a:r>
              <a:rPr lang="en-US" dirty="0"/>
              <a:t> A scaly structure called </a:t>
            </a:r>
            <a:r>
              <a:rPr lang="en-US" b="1" dirty="0" err="1"/>
              <a:t>ligule</a:t>
            </a:r>
            <a:r>
              <a:rPr lang="en-US" b="1" dirty="0"/>
              <a:t> </a:t>
            </a:r>
            <a:r>
              <a:rPr lang="en-US" dirty="0"/>
              <a:t>develops on the upper surface of each leaf above its base</a:t>
            </a:r>
          </a:p>
          <a:p>
            <a:r>
              <a:rPr lang="en-US" dirty="0"/>
              <a:t>A long slender root-like organ is given off from the undersurface of the stem at the point of branching</a:t>
            </a:r>
          </a:p>
          <a:p>
            <a:r>
              <a:rPr lang="en-US" dirty="0"/>
              <a:t>This is known as the </a:t>
            </a:r>
            <a:r>
              <a:rPr lang="en-US" b="1" dirty="0" err="1"/>
              <a:t>rhizophore</a:t>
            </a:r>
            <a:r>
              <a:rPr lang="en-US" b="1" dirty="0"/>
              <a:t> </a:t>
            </a:r>
            <a:r>
              <a:rPr lang="en-US" dirty="0"/>
              <a:t>(root-bearer)</a:t>
            </a:r>
          </a:p>
          <a:p>
            <a:r>
              <a:rPr lang="en-US" dirty="0"/>
              <a:t>In some species the </a:t>
            </a:r>
            <a:r>
              <a:rPr lang="en-US" dirty="0" err="1"/>
              <a:t>rhizophore</a:t>
            </a:r>
            <a:r>
              <a:rPr lang="en-US" dirty="0"/>
              <a:t> bears small fibrous roots at the tip</a:t>
            </a:r>
            <a:endParaRPr lang="en-GB"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LIFE CYCLE </a:t>
            </a:r>
            <a:br>
              <a:rPr lang="en-GB" dirty="0"/>
            </a:br>
            <a:endParaRPr lang="en-GB" dirty="0"/>
          </a:p>
        </p:txBody>
      </p:sp>
      <p:sp>
        <p:nvSpPr>
          <p:cNvPr id="3" name="Content Placeholder 2"/>
          <p:cNvSpPr>
            <a:spLocks noGrp="1"/>
          </p:cNvSpPr>
          <p:nvPr>
            <p:ph idx="1"/>
          </p:nvPr>
        </p:nvSpPr>
        <p:spPr>
          <a:xfrm>
            <a:off x="457200" y="1071546"/>
            <a:ext cx="8329642" cy="5429288"/>
          </a:xfrm>
        </p:spPr>
        <p:txBody>
          <a:bodyPr>
            <a:normAutofit/>
          </a:bodyPr>
          <a:lstStyle/>
          <a:p>
            <a:r>
              <a:rPr lang="en-US" dirty="0"/>
              <a:t>The life cycle of </a:t>
            </a:r>
            <a:r>
              <a:rPr lang="en-US" i="1" dirty="0" err="1"/>
              <a:t>Selaginella</a:t>
            </a:r>
            <a:r>
              <a:rPr lang="en-US" i="1" dirty="0"/>
              <a:t> </a:t>
            </a:r>
            <a:r>
              <a:rPr lang="en-US" dirty="0"/>
              <a:t>is completed in two stages:  </a:t>
            </a:r>
            <a:r>
              <a:rPr lang="en-US" dirty="0" err="1"/>
              <a:t>sporophytic</a:t>
            </a:r>
            <a:r>
              <a:rPr lang="en-US" dirty="0"/>
              <a:t> and </a:t>
            </a:r>
            <a:r>
              <a:rPr lang="en-US" dirty="0" err="1"/>
              <a:t>gametophytic</a:t>
            </a:r>
            <a:endParaRPr lang="en-US" dirty="0"/>
          </a:p>
          <a:p>
            <a:r>
              <a:rPr lang="en-US" dirty="0"/>
              <a:t>The </a:t>
            </a:r>
            <a:r>
              <a:rPr lang="en-US" dirty="0" err="1"/>
              <a:t>sporophyte</a:t>
            </a:r>
            <a:r>
              <a:rPr lang="en-US" dirty="0"/>
              <a:t> is much more complicated</a:t>
            </a:r>
          </a:p>
          <a:p>
            <a:pPr>
              <a:buNone/>
            </a:pPr>
            <a:r>
              <a:rPr lang="en-US" dirty="0"/>
              <a:t>    and the gametophyte is far simpler than in other </a:t>
            </a:r>
            <a:r>
              <a:rPr lang="en-US" dirty="0" err="1"/>
              <a:t>Pteridophytes</a:t>
            </a:r>
            <a:endParaRPr lang="en-US" dirty="0"/>
          </a:p>
          <a:p>
            <a:r>
              <a:rPr lang="en-US" i="1" dirty="0" err="1"/>
              <a:t>Selaginella</a:t>
            </a:r>
            <a:r>
              <a:rPr lang="en-US" dirty="0"/>
              <a:t> plant is the </a:t>
            </a:r>
            <a:r>
              <a:rPr lang="en-US" dirty="0" err="1"/>
              <a:t>sporophyte</a:t>
            </a:r>
            <a:r>
              <a:rPr lang="en-US" dirty="0"/>
              <a:t> and this is followed by another two structures called </a:t>
            </a:r>
            <a:r>
              <a:rPr lang="en-US" b="1" dirty="0" err="1"/>
              <a:t>prothalli</a:t>
            </a:r>
            <a:r>
              <a:rPr lang="en-US" dirty="0"/>
              <a:t> which are the gametophytes: male and female </a:t>
            </a:r>
            <a:endParaRPr lang="en-GB" dirty="0"/>
          </a:p>
          <a:p>
            <a:endParaRPr lang="en-GB"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jpg"/>
          <p:cNvPicPr/>
          <p:nvPr/>
        </p:nvPicPr>
        <p:blipFill>
          <a:blip r:embed="rId2" cstate="print"/>
          <a:srcRect l="7115" t="3537" r="7749" b="37535"/>
          <a:stretch>
            <a:fillRect/>
          </a:stretch>
        </p:blipFill>
        <p:spPr bwMode="auto">
          <a:xfrm rot="16200000">
            <a:off x="1500166" y="-642966"/>
            <a:ext cx="6143668" cy="8001056"/>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jpg"/>
          <p:cNvPicPr/>
          <p:nvPr/>
        </p:nvPicPr>
        <p:blipFill>
          <a:blip r:embed="rId2" cstate="print"/>
          <a:srcRect l="11332" t="60456" r="13702"/>
          <a:stretch>
            <a:fillRect/>
          </a:stretch>
        </p:blipFill>
        <p:spPr bwMode="auto">
          <a:xfrm rot="16200000">
            <a:off x="1000099" y="1071547"/>
            <a:ext cx="6072231" cy="507209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lstStyle/>
          <a:p>
            <a:pPr algn="just"/>
            <a:r>
              <a:rPr lang="en-US" dirty="0"/>
              <a:t>One possibly derived from haploid and the other from diploid algal ancestors</a:t>
            </a:r>
          </a:p>
          <a:p>
            <a:pPr algn="just"/>
            <a:r>
              <a:rPr lang="en-US" dirty="0"/>
              <a:t>The plants of the first group, Bryophytes (mosses, hornworts and liverworts)</a:t>
            </a:r>
          </a:p>
          <a:p>
            <a:pPr algn="just">
              <a:buFont typeface="Wingdings" pitchFamily="2" charset="2"/>
              <a:buChar char="ü"/>
            </a:pPr>
            <a:r>
              <a:rPr lang="en-US" dirty="0"/>
              <a:t>are characterized by a lack of vascular tissue </a:t>
            </a:r>
            <a:r>
              <a:rPr lang="en-US" dirty="0" err="1"/>
              <a:t>ie</a:t>
            </a:r>
            <a:r>
              <a:rPr lang="en-US" dirty="0"/>
              <a:t>. </a:t>
            </a:r>
            <a:r>
              <a:rPr lang="en-US" b="1" dirty="0"/>
              <a:t>xylem</a:t>
            </a:r>
            <a:r>
              <a:rPr lang="en-US" dirty="0"/>
              <a:t> and </a:t>
            </a:r>
            <a:r>
              <a:rPr lang="en-US" b="1" dirty="0"/>
              <a:t>phloem</a:t>
            </a:r>
            <a:r>
              <a:rPr lang="en-US" dirty="0"/>
              <a:t> which conduct water and food respectively</a:t>
            </a:r>
            <a:endParaRPr lang="en-GB" dirty="0"/>
          </a:p>
          <a:p>
            <a:endParaRPr lang="en-GB"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br>
              <a:rPr lang="en-US" b="1" dirty="0"/>
            </a:br>
            <a:r>
              <a:rPr lang="en-US" b="1" dirty="0" err="1"/>
              <a:t>Sporophyte</a:t>
            </a:r>
            <a:br>
              <a:rPr lang="en-GB" dirty="0"/>
            </a:br>
            <a:endParaRPr lang="en-GB" dirty="0"/>
          </a:p>
        </p:txBody>
      </p:sp>
      <p:sp>
        <p:nvSpPr>
          <p:cNvPr id="3" name="Content Placeholder 2"/>
          <p:cNvSpPr>
            <a:spLocks noGrp="1"/>
          </p:cNvSpPr>
          <p:nvPr>
            <p:ph idx="1"/>
          </p:nvPr>
        </p:nvSpPr>
        <p:spPr/>
        <p:txBody>
          <a:bodyPr/>
          <a:lstStyle/>
          <a:p>
            <a:r>
              <a:rPr lang="en-US" i="1" dirty="0" err="1"/>
              <a:t>Selaginella</a:t>
            </a:r>
            <a:r>
              <a:rPr lang="en-US" dirty="0"/>
              <a:t> plant is</a:t>
            </a:r>
            <a:r>
              <a:rPr lang="en-US" b="1" dirty="0"/>
              <a:t> </a:t>
            </a:r>
            <a:r>
              <a:rPr lang="en-US" b="1" dirty="0" err="1"/>
              <a:t>heterosporous</a:t>
            </a:r>
            <a:r>
              <a:rPr lang="en-US" b="1" dirty="0"/>
              <a:t> </a:t>
            </a:r>
            <a:r>
              <a:rPr lang="en-US" dirty="0"/>
              <a:t>bearing two kinds of spores: </a:t>
            </a:r>
            <a:r>
              <a:rPr lang="en-US" b="1" dirty="0"/>
              <a:t>microspores</a:t>
            </a:r>
            <a:r>
              <a:rPr lang="en-US" dirty="0"/>
              <a:t> and </a:t>
            </a:r>
            <a:r>
              <a:rPr lang="en-US" b="1" dirty="0"/>
              <a:t>megaspores </a:t>
            </a:r>
          </a:p>
          <a:p>
            <a:pPr>
              <a:buNone/>
            </a:pPr>
            <a:r>
              <a:rPr lang="en-US" dirty="0"/>
              <a:t>    and reproduces asexually through them</a:t>
            </a:r>
          </a:p>
          <a:p>
            <a:pPr>
              <a:buNone/>
            </a:pPr>
            <a:r>
              <a:rPr lang="en-US" b="1" dirty="0"/>
              <a:t>   </a:t>
            </a:r>
            <a:r>
              <a:rPr lang="en-US" b="1" dirty="0" err="1"/>
              <a:t>Sporophylls</a:t>
            </a:r>
            <a:r>
              <a:rPr lang="en-US" b="1" dirty="0"/>
              <a:t>, Sporangia and Spores:</a:t>
            </a:r>
          </a:p>
          <a:p>
            <a:r>
              <a:rPr lang="en-US" i="1" dirty="0" err="1"/>
              <a:t>Selaginella</a:t>
            </a:r>
            <a:r>
              <a:rPr lang="en-US" dirty="0"/>
              <a:t> bears two kinds of </a:t>
            </a:r>
            <a:r>
              <a:rPr lang="en-US" dirty="0" err="1"/>
              <a:t>sporophylls</a:t>
            </a:r>
            <a:r>
              <a:rPr lang="en-US" dirty="0"/>
              <a:t>:</a:t>
            </a:r>
          </a:p>
          <a:p>
            <a:pPr>
              <a:buNone/>
            </a:pPr>
            <a:r>
              <a:rPr lang="en-US" b="1" dirty="0"/>
              <a:t>     </a:t>
            </a:r>
            <a:r>
              <a:rPr lang="en-US" b="1" dirty="0" err="1"/>
              <a:t>microsporophylls</a:t>
            </a:r>
            <a:r>
              <a:rPr lang="en-US" dirty="0"/>
              <a:t> and </a:t>
            </a:r>
            <a:r>
              <a:rPr lang="en-US" b="1" dirty="0" err="1"/>
              <a:t>megasporophylls</a:t>
            </a:r>
            <a:endParaRPr lang="en-GB"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368280"/>
          </a:xfrm>
        </p:spPr>
        <p:txBody>
          <a:bodyPr>
            <a:normAutofit fontScale="90000"/>
          </a:bodyPr>
          <a:lstStyle/>
          <a:p>
            <a:br>
              <a:rPr lang="en-US" b="1" dirty="0"/>
            </a:br>
            <a:r>
              <a:rPr lang="en-US" b="1" dirty="0" err="1"/>
              <a:t>Sporophyte</a:t>
            </a:r>
            <a:r>
              <a:rPr lang="en-US" b="1" dirty="0"/>
              <a:t> Cont’d </a:t>
            </a:r>
            <a:endParaRPr lang="en-GB" dirty="0"/>
          </a:p>
        </p:txBody>
      </p:sp>
      <p:sp>
        <p:nvSpPr>
          <p:cNvPr id="3" name="Content Placeholder 2"/>
          <p:cNvSpPr>
            <a:spLocks noGrp="1"/>
          </p:cNvSpPr>
          <p:nvPr>
            <p:ph idx="1"/>
          </p:nvPr>
        </p:nvSpPr>
        <p:spPr>
          <a:xfrm>
            <a:off x="357158" y="857232"/>
            <a:ext cx="8501122" cy="5786478"/>
          </a:xfrm>
        </p:spPr>
        <p:txBody>
          <a:bodyPr>
            <a:normAutofit lnSpcReduction="10000"/>
          </a:bodyPr>
          <a:lstStyle/>
          <a:p>
            <a:r>
              <a:rPr lang="en-US" dirty="0"/>
              <a:t>These may occur together in the same cone or may be borne in two separate cones</a:t>
            </a:r>
          </a:p>
          <a:p>
            <a:pPr>
              <a:buFont typeface="Wingdings" pitchFamily="2" charset="2"/>
              <a:buChar char="ü"/>
            </a:pPr>
            <a:r>
              <a:rPr lang="en-US" dirty="0"/>
              <a:t>either on the same plant - </a:t>
            </a:r>
            <a:r>
              <a:rPr lang="en-US" b="1" dirty="0" err="1"/>
              <a:t>monoecious</a:t>
            </a:r>
            <a:endParaRPr lang="en-US" b="1" dirty="0"/>
          </a:p>
          <a:p>
            <a:pPr>
              <a:buFont typeface="Wingdings" pitchFamily="2" charset="2"/>
              <a:buChar char="ü"/>
            </a:pPr>
            <a:r>
              <a:rPr lang="en-US" dirty="0"/>
              <a:t>or on different plants - </a:t>
            </a:r>
            <a:r>
              <a:rPr lang="en-US" b="1" dirty="0" err="1"/>
              <a:t>dioecious</a:t>
            </a:r>
            <a:endParaRPr lang="en-US" b="1" dirty="0"/>
          </a:p>
          <a:p>
            <a:r>
              <a:rPr lang="en-US" dirty="0"/>
              <a:t>All the </a:t>
            </a:r>
            <a:r>
              <a:rPr lang="en-US" dirty="0" err="1"/>
              <a:t>sporophylls</a:t>
            </a:r>
            <a:r>
              <a:rPr lang="en-US" dirty="0"/>
              <a:t> are nearly of equal size and arranged spirally</a:t>
            </a:r>
          </a:p>
          <a:p>
            <a:pPr>
              <a:buFont typeface="Wingdings" pitchFamily="2" charset="2"/>
              <a:buChar char="ü"/>
            </a:pPr>
            <a:r>
              <a:rPr lang="en-US" dirty="0"/>
              <a:t>usually in four rows round the apex of the reproductive shoot</a:t>
            </a:r>
          </a:p>
          <a:p>
            <a:pPr>
              <a:buFont typeface="Wingdings" pitchFamily="2" charset="2"/>
              <a:buChar char="ü"/>
            </a:pPr>
            <a:r>
              <a:rPr lang="en-US" dirty="0"/>
              <a:t>in the form of a more or less distinct four-angled cone called </a:t>
            </a:r>
            <a:r>
              <a:rPr lang="en-US" b="1" dirty="0" err="1"/>
              <a:t>sporangiferous</a:t>
            </a:r>
            <a:r>
              <a:rPr lang="en-US" b="1" dirty="0"/>
              <a:t> spike</a:t>
            </a:r>
            <a:r>
              <a:rPr lang="en-US" dirty="0"/>
              <a:t> or </a:t>
            </a:r>
            <a:r>
              <a:rPr lang="en-US" b="1" dirty="0"/>
              <a:t>strobilus</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Cont’d</a:t>
            </a:r>
            <a:endParaRPr lang="en-GB" dirty="0"/>
          </a:p>
        </p:txBody>
      </p:sp>
      <p:sp>
        <p:nvSpPr>
          <p:cNvPr id="3" name="Content Placeholder 2"/>
          <p:cNvSpPr>
            <a:spLocks noGrp="1"/>
          </p:cNvSpPr>
          <p:nvPr>
            <p:ph idx="1"/>
          </p:nvPr>
        </p:nvSpPr>
        <p:spPr/>
        <p:txBody>
          <a:bodyPr>
            <a:normAutofit lnSpcReduction="10000"/>
          </a:bodyPr>
          <a:lstStyle/>
          <a:p>
            <a:r>
              <a:rPr lang="en-US" dirty="0"/>
              <a:t>The </a:t>
            </a:r>
            <a:r>
              <a:rPr lang="en-US" dirty="0" err="1"/>
              <a:t>sporophylls</a:t>
            </a:r>
            <a:r>
              <a:rPr lang="en-US" dirty="0"/>
              <a:t> are similar to the vegetative leaves but are smaller</a:t>
            </a:r>
          </a:p>
          <a:p>
            <a:r>
              <a:rPr lang="en-US" dirty="0"/>
              <a:t>Each </a:t>
            </a:r>
            <a:r>
              <a:rPr lang="en-US" dirty="0" err="1"/>
              <a:t>megasporophyll</a:t>
            </a:r>
            <a:r>
              <a:rPr lang="en-US" dirty="0"/>
              <a:t> bears in its </a:t>
            </a:r>
            <a:r>
              <a:rPr lang="en-US" dirty="0" err="1"/>
              <a:t>axil</a:t>
            </a:r>
            <a:r>
              <a:rPr lang="en-US" dirty="0"/>
              <a:t> a single </a:t>
            </a:r>
            <a:r>
              <a:rPr lang="en-US" b="1" dirty="0" err="1"/>
              <a:t>megasporangium</a:t>
            </a:r>
            <a:r>
              <a:rPr lang="en-US" dirty="0"/>
              <a:t> with usually 16 megaspore mother cells</a:t>
            </a:r>
          </a:p>
          <a:p>
            <a:r>
              <a:rPr lang="en-US" dirty="0"/>
              <a:t>Only one of them divides while the others become disorganized</a:t>
            </a:r>
          </a:p>
          <a:p>
            <a:r>
              <a:rPr lang="en-US" dirty="0"/>
              <a:t>The surviving cell undergoes reduction division and forms a tetrad of spores</a:t>
            </a:r>
            <a:endParaRPr lang="en-GB"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15328" cy="439718"/>
          </a:xfrm>
        </p:spPr>
        <p:txBody>
          <a:bodyPr>
            <a:normAutofit fontScale="90000"/>
          </a:bodyPr>
          <a:lstStyle/>
          <a:p>
            <a:br>
              <a:rPr lang="en-US" b="1" dirty="0"/>
            </a:br>
            <a:r>
              <a:rPr lang="en-US" b="1" dirty="0" err="1"/>
              <a:t>Sporophyte</a:t>
            </a:r>
            <a:r>
              <a:rPr lang="en-US" b="1" dirty="0"/>
              <a:t> Cont’d</a:t>
            </a:r>
            <a:endParaRPr lang="en-GB" dirty="0"/>
          </a:p>
        </p:txBody>
      </p:sp>
      <p:sp>
        <p:nvSpPr>
          <p:cNvPr id="3" name="Content Placeholder 2"/>
          <p:cNvSpPr>
            <a:spLocks noGrp="1"/>
          </p:cNvSpPr>
          <p:nvPr>
            <p:ph idx="1"/>
          </p:nvPr>
        </p:nvSpPr>
        <p:spPr>
          <a:xfrm>
            <a:off x="428596" y="1000108"/>
            <a:ext cx="8215370" cy="5357850"/>
          </a:xfrm>
        </p:spPr>
        <p:txBody>
          <a:bodyPr>
            <a:normAutofit/>
          </a:bodyPr>
          <a:lstStyle/>
          <a:p>
            <a:r>
              <a:rPr lang="en-US" dirty="0"/>
              <a:t>Thus the </a:t>
            </a:r>
            <a:r>
              <a:rPr lang="en-US" dirty="0" err="1"/>
              <a:t>megasporangium</a:t>
            </a:r>
            <a:r>
              <a:rPr lang="en-US" dirty="0"/>
              <a:t> contains four large</a:t>
            </a:r>
            <a:r>
              <a:rPr lang="en-US" b="1" dirty="0"/>
              <a:t> megaspores</a:t>
            </a:r>
          </a:p>
          <a:p>
            <a:r>
              <a:rPr lang="en-US" dirty="0"/>
              <a:t>Like the </a:t>
            </a:r>
            <a:r>
              <a:rPr lang="en-US" dirty="0" err="1"/>
              <a:t>megasporophyll</a:t>
            </a:r>
            <a:r>
              <a:rPr lang="en-US" dirty="0"/>
              <a:t> the microsporophyll bears in its </a:t>
            </a:r>
            <a:r>
              <a:rPr lang="en-US" dirty="0" err="1"/>
              <a:t>axil</a:t>
            </a:r>
            <a:r>
              <a:rPr lang="en-US" dirty="0"/>
              <a:t> a</a:t>
            </a:r>
            <a:r>
              <a:rPr lang="en-US" b="1" dirty="0"/>
              <a:t> microsporangium</a:t>
            </a:r>
            <a:r>
              <a:rPr lang="en-US" dirty="0"/>
              <a:t> with usually 16 microspore mother cells</a:t>
            </a:r>
          </a:p>
          <a:p>
            <a:r>
              <a:rPr lang="en-US" dirty="0"/>
              <a:t>All these undergo reduction division and give rise to 64 </a:t>
            </a:r>
            <a:r>
              <a:rPr lang="en-US" b="1" dirty="0"/>
              <a:t>microspores</a:t>
            </a:r>
            <a:r>
              <a:rPr lang="en-US" dirty="0"/>
              <a:t> in groups of four </a:t>
            </a:r>
            <a:r>
              <a:rPr lang="en-US" b="1" dirty="0"/>
              <a:t>(tetrads)</a:t>
            </a:r>
          </a:p>
          <a:p>
            <a:r>
              <a:rPr lang="en-US" i="1" dirty="0" err="1"/>
              <a:t>Selaginella</a:t>
            </a:r>
            <a:r>
              <a:rPr lang="en-US" dirty="0"/>
              <a:t> is thus </a:t>
            </a:r>
            <a:r>
              <a:rPr lang="en-US" b="1" dirty="0" err="1"/>
              <a:t>heterosporous</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t>Sporophyte</a:t>
            </a:r>
            <a:r>
              <a:rPr lang="en-US" b="1" dirty="0"/>
              <a:t> Cont’d </a:t>
            </a:r>
            <a:endParaRPr lang="en-GB" dirty="0"/>
          </a:p>
        </p:txBody>
      </p:sp>
      <p:sp>
        <p:nvSpPr>
          <p:cNvPr id="3" name="Content Placeholder 2"/>
          <p:cNvSpPr>
            <a:spLocks noGrp="1"/>
          </p:cNvSpPr>
          <p:nvPr>
            <p:ph idx="1"/>
          </p:nvPr>
        </p:nvSpPr>
        <p:spPr/>
        <p:txBody>
          <a:bodyPr/>
          <a:lstStyle/>
          <a:p>
            <a:r>
              <a:rPr lang="en-US" dirty="0"/>
              <a:t>The sporangia consist of a short stout stalk and a capsule</a:t>
            </a:r>
          </a:p>
          <a:p>
            <a:r>
              <a:rPr lang="en-US" dirty="0"/>
              <a:t>The </a:t>
            </a:r>
            <a:r>
              <a:rPr lang="en-US" dirty="0" err="1"/>
              <a:t>megasporangia</a:t>
            </a:r>
            <a:r>
              <a:rPr lang="en-US" dirty="0"/>
              <a:t> are somewhat larger than the </a:t>
            </a:r>
            <a:r>
              <a:rPr lang="en-US" dirty="0" err="1"/>
              <a:t>microsporagia</a:t>
            </a:r>
            <a:endParaRPr lang="en-US" dirty="0"/>
          </a:p>
          <a:p>
            <a:r>
              <a:rPr lang="en-US" b="1" dirty="0" err="1"/>
              <a:t>Heterospory</a:t>
            </a:r>
            <a:r>
              <a:rPr lang="en-US" dirty="0"/>
              <a:t> in </a:t>
            </a:r>
            <a:r>
              <a:rPr lang="en-US" i="1" dirty="0" err="1"/>
              <a:t>Selaginella</a:t>
            </a:r>
            <a:r>
              <a:rPr lang="en-US" dirty="0"/>
              <a:t> is an important step in the evolution of the seed in higher plants i.e. Gymnosperms and Angiosperms</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br>
              <a:rPr lang="en-US" b="1" dirty="0"/>
            </a:br>
            <a:r>
              <a:rPr lang="en-US" b="1" dirty="0"/>
              <a:t>Gametophytes</a:t>
            </a:r>
            <a:br>
              <a:rPr lang="en-GB" dirty="0"/>
            </a:br>
            <a:endParaRPr lang="en-GB" dirty="0"/>
          </a:p>
        </p:txBody>
      </p:sp>
      <p:sp>
        <p:nvSpPr>
          <p:cNvPr id="3" name="Content Placeholder 2"/>
          <p:cNvSpPr>
            <a:spLocks noGrp="1"/>
          </p:cNvSpPr>
          <p:nvPr>
            <p:ph idx="1"/>
          </p:nvPr>
        </p:nvSpPr>
        <p:spPr/>
        <p:txBody>
          <a:bodyPr>
            <a:normAutofit lnSpcReduction="10000"/>
          </a:bodyPr>
          <a:lstStyle/>
          <a:p>
            <a:r>
              <a:rPr lang="en-US" dirty="0"/>
              <a:t>The two kinds of spores (micro and mega) germinate within their spore coat and give rise to male and female </a:t>
            </a:r>
            <a:r>
              <a:rPr lang="en-US" dirty="0" err="1"/>
              <a:t>prothalli</a:t>
            </a:r>
            <a:r>
              <a:rPr lang="en-US" dirty="0"/>
              <a:t> respectively</a:t>
            </a:r>
          </a:p>
          <a:p>
            <a:r>
              <a:rPr lang="en-US" dirty="0"/>
              <a:t>The </a:t>
            </a:r>
            <a:r>
              <a:rPr lang="en-US" dirty="0" err="1"/>
              <a:t>prothalli</a:t>
            </a:r>
            <a:r>
              <a:rPr lang="en-US" dirty="0"/>
              <a:t> are the gametophytes i.e. they bear male gametes or </a:t>
            </a:r>
            <a:r>
              <a:rPr lang="en-US" dirty="0" err="1"/>
              <a:t>antherozoids</a:t>
            </a:r>
            <a:r>
              <a:rPr lang="en-US" dirty="0"/>
              <a:t> and the female gamete or egg-cell and reproduce sexually through the fusion of these two differentiated gametes (</a:t>
            </a:r>
            <a:r>
              <a:rPr lang="en-US" dirty="0" err="1"/>
              <a:t>antherozoid</a:t>
            </a:r>
            <a:r>
              <a:rPr lang="en-US" dirty="0"/>
              <a:t> and egg-cell)</a:t>
            </a:r>
          </a:p>
          <a:p>
            <a:endParaRPr lang="en-US" dirty="0"/>
          </a:p>
          <a:p>
            <a:endParaRPr lang="en-GB" dirty="0"/>
          </a:p>
          <a:p>
            <a:endParaRPr lang="en-GB"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Gametophytes Cont’d</a:t>
            </a:r>
            <a:endParaRPr lang="en-GB" dirty="0"/>
          </a:p>
        </p:txBody>
      </p:sp>
      <p:sp>
        <p:nvSpPr>
          <p:cNvPr id="3" name="Content Placeholder 2"/>
          <p:cNvSpPr>
            <a:spLocks noGrp="1"/>
          </p:cNvSpPr>
          <p:nvPr>
            <p:ph idx="1"/>
          </p:nvPr>
        </p:nvSpPr>
        <p:spPr/>
        <p:txBody>
          <a:bodyPr/>
          <a:lstStyle/>
          <a:p>
            <a:r>
              <a:rPr lang="en-US" b="1" dirty="0"/>
              <a:t>Germination of megaspore:</a:t>
            </a:r>
          </a:p>
          <a:p>
            <a:r>
              <a:rPr lang="en-US" dirty="0"/>
              <a:t>The megaspore nucleus undergoes repeated free divisions</a:t>
            </a:r>
          </a:p>
          <a:p>
            <a:pPr>
              <a:buFont typeface="Wingdings" pitchFamily="2" charset="2"/>
              <a:buChar char="ü"/>
            </a:pPr>
            <a:r>
              <a:rPr lang="en-US" dirty="0"/>
              <a:t>producing a number of free nuclei within the megaspore</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buFont typeface="Arial" pitchFamily="34" charset="0"/>
              <a:buChar char="•"/>
            </a:pPr>
            <a:br>
              <a:rPr lang="en-US" b="1" dirty="0"/>
            </a:br>
            <a:br>
              <a:rPr lang="en-US" b="1" dirty="0"/>
            </a:br>
            <a:br>
              <a:rPr lang="en-US" b="1" dirty="0"/>
            </a:br>
            <a:r>
              <a:rPr lang="en-US" b="1" dirty="0"/>
              <a:t>Gametophytes </a:t>
            </a:r>
            <a:r>
              <a:rPr lang="en-US" sz="3600" b="1" dirty="0"/>
              <a:t>Cont’d</a:t>
            </a:r>
            <a:br>
              <a:rPr lang="en-US" sz="3600" b="1" dirty="0"/>
            </a:br>
            <a:br>
              <a:rPr lang="en-US" sz="3600" b="1" dirty="0"/>
            </a:br>
            <a:br>
              <a:rPr lang="en-US" b="1" dirty="0"/>
            </a:br>
            <a:endParaRPr lang="en-GB" dirty="0"/>
          </a:p>
        </p:txBody>
      </p:sp>
      <p:sp>
        <p:nvSpPr>
          <p:cNvPr id="3" name="Content Placeholder 2"/>
          <p:cNvSpPr>
            <a:spLocks noGrp="1"/>
          </p:cNvSpPr>
          <p:nvPr>
            <p:ph idx="1"/>
          </p:nvPr>
        </p:nvSpPr>
        <p:spPr/>
        <p:txBody>
          <a:bodyPr>
            <a:normAutofit lnSpcReduction="10000"/>
          </a:bodyPr>
          <a:lstStyle/>
          <a:p>
            <a:r>
              <a:rPr lang="en-US"/>
              <a:t>Then </a:t>
            </a:r>
            <a:r>
              <a:rPr lang="en-US" dirty="0"/>
              <a:t>walls appear around them and a cellular mass of tissue is formed</a:t>
            </a:r>
          </a:p>
          <a:p>
            <a:r>
              <a:rPr lang="en-US" dirty="0"/>
              <a:t>This is the female </a:t>
            </a:r>
            <a:r>
              <a:rPr lang="en-US" dirty="0" err="1"/>
              <a:t>prothallus</a:t>
            </a:r>
            <a:r>
              <a:rPr lang="en-US" dirty="0"/>
              <a:t> i.e. the female gametophyte</a:t>
            </a:r>
          </a:p>
          <a:p>
            <a:r>
              <a:rPr lang="en-US" dirty="0"/>
              <a:t>The megaspore begins to grow before it is set free from the </a:t>
            </a:r>
            <a:r>
              <a:rPr lang="en-US" dirty="0" err="1"/>
              <a:t>megasporangium</a:t>
            </a:r>
            <a:endParaRPr lang="en-US" dirty="0"/>
          </a:p>
          <a:p>
            <a:pPr>
              <a:buFont typeface="Wingdings" pitchFamily="2" charset="2"/>
              <a:buChar char="ü"/>
            </a:pPr>
            <a:r>
              <a:rPr lang="en-US" dirty="0"/>
              <a:t>but the formation of the female gametophyte is completed after the spore has fallen to the ground</a:t>
            </a:r>
            <a:endParaRPr lang="en-GB"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86766" cy="582594"/>
          </a:xfrm>
        </p:spPr>
        <p:txBody>
          <a:bodyPr>
            <a:normAutofit fontScale="90000"/>
          </a:bodyPr>
          <a:lstStyle/>
          <a:p>
            <a:r>
              <a:rPr lang="en-US" b="1" dirty="0"/>
              <a:t>Gametophytes Cont’d </a:t>
            </a:r>
            <a:endParaRPr lang="en-GB" dirty="0"/>
          </a:p>
        </p:txBody>
      </p:sp>
      <p:sp>
        <p:nvSpPr>
          <p:cNvPr id="3" name="Content Placeholder 2"/>
          <p:cNvSpPr>
            <a:spLocks noGrp="1"/>
          </p:cNvSpPr>
          <p:nvPr>
            <p:ph idx="1"/>
          </p:nvPr>
        </p:nvSpPr>
        <p:spPr>
          <a:xfrm>
            <a:off x="357158" y="1071546"/>
            <a:ext cx="8429684" cy="5500726"/>
          </a:xfrm>
        </p:spPr>
        <p:txBody>
          <a:bodyPr>
            <a:normAutofit fontScale="92500" lnSpcReduction="10000"/>
          </a:bodyPr>
          <a:lstStyle/>
          <a:p>
            <a:r>
              <a:rPr lang="en-US" dirty="0"/>
              <a:t>The gametophyte is partially</a:t>
            </a:r>
            <a:r>
              <a:rPr lang="en-US" b="1" dirty="0"/>
              <a:t> </a:t>
            </a:r>
            <a:r>
              <a:rPr lang="en-US" b="1" dirty="0" err="1"/>
              <a:t>endosporous</a:t>
            </a:r>
            <a:endParaRPr lang="en-US" b="1" dirty="0"/>
          </a:p>
          <a:p>
            <a:r>
              <a:rPr lang="en-US" dirty="0"/>
              <a:t>It is a much reduced structure compared to that of the fern and allied plants</a:t>
            </a:r>
          </a:p>
          <a:p>
            <a:r>
              <a:rPr lang="en-US" dirty="0"/>
              <a:t>It is also not an independent structure like the fern and allied plants</a:t>
            </a:r>
          </a:p>
          <a:p>
            <a:pPr>
              <a:buFont typeface="Wingdings" pitchFamily="2" charset="2"/>
              <a:buChar char="ü"/>
            </a:pPr>
            <a:r>
              <a:rPr lang="en-US" dirty="0"/>
              <a:t>being enclosed by the spore-coat</a:t>
            </a:r>
          </a:p>
          <a:p>
            <a:pPr>
              <a:buFont typeface="Wingdings" pitchFamily="2" charset="2"/>
              <a:buChar char="ü"/>
            </a:pPr>
            <a:r>
              <a:rPr lang="en-US" dirty="0"/>
              <a:t>and nourished by the food stored in the spore</a:t>
            </a:r>
          </a:p>
          <a:p>
            <a:r>
              <a:rPr lang="en-US" dirty="0"/>
              <a:t>A number of</a:t>
            </a:r>
            <a:r>
              <a:rPr lang="en-US" b="1" dirty="0"/>
              <a:t> archegonia</a:t>
            </a:r>
            <a:r>
              <a:rPr lang="en-US" dirty="0"/>
              <a:t> and some groups of rhizoids through the fusion of these two differentiated gametes (</a:t>
            </a:r>
            <a:r>
              <a:rPr lang="en-US" dirty="0" err="1"/>
              <a:t>antherozoid</a:t>
            </a:r>
            <a:r>
              <a:rPr lang="en-US" dirty="0"/>
              <a:t> and egg-cell) develop in the exposed green portion of the </a:t>
            </a:r>
            <a:r>
              <a:rPr lang="en-US" dirty="0" err="1"/>
              <a:t>prothallus</a:t>
            </a:r>
            <a:endParaRPr lang="en-GB" dirty="0"/>
          </a:p>
          <a:p>
            <a:endParaRPr lang="en-US" dirty="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Gametophytes Cont’d</a:t>
            </a:r>
            <a:endParaRPr lang="en-GB" dirty="0"/>
          </a:p>
        </p:txBody>
      </p:sp>
      <p:sp>
        <p:nvSpPr>
          <p:cNvPr id="3" name="Content Placeholder 2"/>
          <p:cNvSpPr>
            <a:spLocks noGrp="1"/>
          </p:cNvSpPr>
          <p:nvPr>
            <p:ph idx="1"/>
          </p:nvPr>
        </p:nvSpPr>
        <p:spPr/>
        <p:txBody>
          <a:bodyPr>
            <a:normAutofit/>
          </a:bodyPr>
          <a:lstStyle/>
          <a:p>
            <a:r>
              <a:rPr lang="en-US" b="1" dirty="0"/>
              <a:t>Germination of microspore:</a:t>
            </a:r>
          </a:p>
          <a:p>
            <a:r>
              <a:rPr lang="en-US" dirty="0"/>
              <a:t>The microspore germinates and gives rise to the male </a:t>
            </a:r>
            <a:r>
              <a:rPr lang="en-US" dirty="0" err="1"/>
              <a:t>prothallus</a:t>
            </a:r>
            <a:r>
              <a:rPr lang="en-US" dirty="0"/>
              <a:t> i.e. the male gametophyte</a:t>
            </a:r>
          </a:p>
          <a:p>
            <a:r>
              <a:rPr lang="en-US" dirty="0"/>
              <a:t>It begins to divide after it is set free from the microsporangium</a:t>
            </a:r>
          </a:p>
          <a:p>
            <a:r>
              <a:rPr lang="en-US" dirty="0"/>
              <a:t>A small cell is cut off at one end of the microspore</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p:txBody>
          <a:bodyPr/>
          <a:lstStyle/>
          <a:p>
            <a:pPr algn="just"/>
            <a:r>
              <a:rPr lang="en-US" dirty="0"/>
              <a:t>The absence of vascular tissues probably</a:t>
            </a:r>
          </a:p>
          <a:p>
            <a:pPr algn="just">
              <a:buFont typeface="Wingdings" pitchFamily="2" charset="2"/>
              <a:buChar char="ü"/>
            </a:pPr>
            <a:r>
              <a:rPr lang="en-US" dirty="0"/>
              <a:t>accounts for the relatively small size of the hornwort, mosses and liverworts</a:t>
            </a:r>
          </a:p>
          <a:p>
            <a:pPr algn="just">
              <a:buFont typeface="Wingdings" pitchFamily="2" charset="2"/>
              <a:buChar char="ü"/>
            </a:pPr>
            <a:r>
              <a:rPr lang="en-US" dirty="0"/>
              <a:t>as they do not have efficient systems for transporting  water and food rapidly over a considerably distance</a:t>
            </a:r>
            <a:endParaRPr lang="en-GB"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939784"/>
          </a:xfrm>
        </p:spPr>
        <p:txBody>
          <a:bodyPr>
            <a:normAutofit fontScale="90000"/>
          </a:bodyPr>
          <a:lstStyle/>
          <a:p>
            <a:br>
              <a:rPr lang="en-US" b="1" dirty="0"/>
            </a:br>
            <a:br>
              <a:rPr lang="en-US" b="1" dirty="0"/>
            </a:br>
            <a:r>
              <a:rPr lang="en-US" b="1" dirty="0"/>
              <a:t>Gametophytes Cont’d </a:t>
            </a:r>
            <a:endParaRPr lang="en-GB" dirty="0"/>
          </a:p>
        </p:txBody>
      </p:sp>
      <p:sp>
        <p:nvSpPr>
          <p:cNvPr id="3" name="Content Placeholder 2"/>
          <p:cNvSpPr>
            <a:spLocks noGrp="1"/>
          </p:cNvSpPr>
          <p:nvPr>
            <p:ph idx="1"/>
          </p:nvPr>
        </p:nvSpPr>
        <p:spPr>
          <a:xfrm>
            <a:off x="457200" y="1643050"/>
            <a:ext cx="8329642" cy="4714908"/>
          </a:xfrm>
        </p:spPr>
        <p:txBody>
          <a:bodyPr>
            <a:normAutofit/>
          </a:bodyPr>
          <a:lstStyle/>
          <a:p>
            <a:r>
              <a:rPr lang="en-US" dirty="0"/>
              <a:t>This is the </a:t>
            </a:r>
            <a:r>
              <a:rPr lang="en-US" b="1" dirty="0" err="1"/>
              <a:t>prothallus</a:t>
            </a:r>
            <a:r>
              <a:rPr lang="en-US" b="1" dirty="0"/>
              <a:t> cell</a:t>
            </a:r>
            <a:r>
              <a:rPr lang="en-US" dirty="0"/>
              <a:t> representing an extremely reduced male gametophyte</a:t>
            </a:r>
          </a:p>
          <a:p>
            <a:r>
              <a:rPr lang="en-US" dirty="0"/>
              <a:t>The rest of the microspore forms </a:t>
            </a:r>
            <a:r>
              <a:rPr lang="en-US" b="1" dirty="0" err="1"/>
              <a:t>antheridial</a:t>
            </a:r>
            <a:r>
              <a:rPr lang="en-US" b="1" dirty="0"/>
              <a:t> cell </a:t>
            </a:r>
            <a:r>
              <a:rPr lang="en-US" dirty="0"/>
              <a:t>which by a series of divisions forms a small mass of cells</a:t>
            </a:r>
          </a:p>
          <a:p>
            <a:r>
              <a:rPr lang="en-US" dirty="0"/>
              <a:t>These are differentiated into a layer of peripheral sterile cells, the</a:t>
            </a:r>
            <a:r>
              <a:rPr lang="en-US" b="1" dirty="0"/>
              <a:t> jacket cells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Gametophytes Cont’d</a:t>
            </a:r>
            <a:endParaRPr lang="en-GB" dirty="0"/>
          </a:p>
        </p:txBody>
      </p:sp>
      <p:sp>
        <p:nvSpPr>
          <p:cNvPr id="3" name="Content Placeholder 2"/>
          <p:cNvSpPr>
            <a:spLocks noGrp="1"/>
          </p:cNvSpPr>
          <p:nvPr>
            <p:ph idx="1"/>
          </p:nvPr>
        </p:nvSpPr>
        <p:spPr/>
        <p:txBody>
          <a:bodyPr/>
          <a:lstStyle/>
          <a:p>
            <a:r>
              <a:rPr lang="en-US" dirty="0"/>
              <a:t>enclosing about 128 or 256</a:t>
            </a:r>
            <a:r>
              <a:rPr lang="en-US" b="1" dirty="0"/>
              <a:t> </a:t>
            </a:r>
            <a:r>
              <a:rPr lang="en-US" b="1" dirty="0" err="1"/>
              <a:t>antherozoid</a:t>
            </a:r>
            <a:r>
              <a:rPr lang="en-US" b="1" dirty="0"/>
              <a:t> mother cells</a:t>
            </a:r>
            <a:endParaRPr lang="en-GB" dirty="0"/>
          </a:p>
          <a:p>
            <a:pPr>
              <a:buNone/>
            </a:pPr>
            <a:endParaRPr lang="en-US" dirty="0"/>
          </a:p>
          <a:p>
            <a:r>
              <a:rPr lang="en-US" dirty="0"/>
              <a:t>Each mother cell encloses a single </a:t>
            </a:r>
            <a:r>
              <a:rPr lang="en-US" dirty="0" err="1"/>
              <a:t>biciliate</a:t>
            </a:r>
            <a:r>
              <a:rPr lang="en-US" dirty="0"/>
              <a:t> slightly twisted</a:t>
            </a:r>
            <a:r>
              <a:rPr lang="en-US" b="1" dirty="0"/>
              <a:t> </a:t>
            </a:r>
            <a:r>
              <a:rPr lang="en-US" b="1" dirty="0" err="1"/>
              <a:t>antherozoid</a:t>
            </a:r>
            <a:r>
              <a:rPr lang="en-US" dirty="0"/>
              <a:t> or male gamete</a:t>
            </a:r>
          </a:p>
          <a:p>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7972452" cy="214314"/>
          </a:xfrm>
        </p:spPr>
        <p:txBody>
          <a:bodyPr>
            <a:normAutofit fontScale="90000"/>
          </a:bodyPr>
          <a:lstStyle/>
          <a:p>
            <a:br>
              <a:rPr lang="en-US" b="1" dirty="0"/>
            </a:br>
            <a:r>
              <a:rPr lang="en-US" b="1" dirty="0"/>
              <a:t>Alternation of generations</a:t>
            </a:r>
            <a:br>
              <a:rPr lang="en-GB" dirty="0"/>
            </a:br>
            <a:endParaRPr lang="en-GB" dirty="0"/>
          </a:p>
        </p:txBody>
      </p:sp>
      <p:sp>
        <p:nvSpPr>
          <p:cNvPr id="3" name="Content Placeholder 2"/>
          <p:cNvSpPr>
            <a:spLocks noGrp="1"/>
          </p:cNvSpPr>
          <p:nvPr>
            <p:ph idx="1"/>
          </p:nvPr>
        </p:nvSpPr>
        <p:spPr>
          <a:xfrm>
            <a:off x="457200" y="928670"/>
            <a:ext cx="8329642" cy="5429288"/>
          </a:xfrm>
        </p:spPr>
        <p:txBody>
          <a:bodyPr>
            <a:normAutofit/>
          </a:bodyPr>
          <a:lstStyle/>
          <a:p>
            <a:r>
              <a:rPr lang="en-US" i="1" dirty="0" err="1"/>
              <a:t>Selaginella</a:t>
            </a:r>
            <a:r>
              <a:rPr lang="en-US" dirty="0"/>
              <a:t> passes through two generations which regularly alternate with each other</a:t>
            </a:r>
          </a:p>
          <a:p>
            <a:r>
              <a:rPr lang="en-US" dirty="0"/>
              <a:t>The plant itself is the </a:t>
            </a:r>
            <a:r>
              <a:rPr lang="en-US" dirty="0" err="1"/>
              <a:t>sporophyte</a:t>
            </a:r>
            <a:r>
              <a:rPr lang="en-US" dirty="0"/>
              <a:t> and the two </a:t>
            </a:r>
            <a:r>
              <a:rPr lang="en-US" dirty="0" err="1"/>
              <a:t>prothalli</a:t>
            </a:r>
            <a:r>
              <a:rPr lang="en-US" dirty="0"/>
              <a:t> - male and female - are the gametophytes</a:t>
            </a:r>
          </a:p>
          <a:p>
            <a:r>
              <a:rPr lang="en-US" dirty="0"/>
              <a:t>The </a:t>
            </a:r>
            <a:r>
              <a:rPr lang="en-US" dirty="0" err="1"/>
              <a:t>sporophyte</a:t>
            </a:r>
            <a:r>
              <a:rPr lang="en-US" dirty="0"/>
              <a:t> reproduces asexually through two kinds of spores - microspores and megaspores which give rise to the male and the female </a:t>
            </a:r>
            <a:r>
              <a:rPr lang="en-US" dirty="0" err="1"/>
              <a:t>prothalli</a:t>
            </a:r>
            <a:r>
              <a:rPr lang="en-US" dirty="0"/>
              <a:t> respectively</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298"/>
            <a:ext cx="8258204" cy="4929222"/>
          </a:xfrm>
        </p:spPr>
        <p:txBody>
          <a:bodyPr>
            <a:normAutofit/>
          </a:bodyPr>
          <a:lstStyle/>
          <a:p>
            <a:r>
              <a:rPr lang="en-US" dirty="0"/>
              <a:t>The male </a:t>
            </a:r>
            <a:r>
              <a:rPr lang="en-US" dirty="0" err="1"/>
              <a:t>prothallus</a:t>
            </a:r>
            <a:r>
              <a:rPr lang="en-US" dirty="0"/>
              <a:t> bears </a:t>
            </a:r>
            <a:r>
              <a:rPr lang="en-US" dirty="0" err="1"/>
              <a:t>antherozoids</a:t>
            </a:r>
            <a:r>
              <a:rPr lang="en-US" dirty="0"/>
              <a:t> in the </a:t>
            </a:r>
            <a:r>
              <a:rPr lang="en-US" dirty="0" err="1"/>
              <a:t>antheridium</a:t>
            </a:r>
            <a:r>
              <a:rPr lang="en-US" dirty="0"/>
              <a:t> and the female </a:t>
            </a:r>
            <a:r>
              <a:rPr lang="en-US" dirty="0" err="1"/>
              <a:t>prothallus</a:t>
            </a:r>
            <a:r>
              <a:rPr lang="en-US" dirty="0"/>
              <a:t> bears an egg-cell in the </a:t>
            </a:r>
            <a:r>
              <a:rPr lang="en-US" dirty="0" err="1"/>
              <a:t>archegonium</a:t>
            </a:r>
            <a:endParaRPr lang="en-US" dirty="0"/>
          </a:p>
          <a:p>
            <a:r>
              <a:rPr lang="en-US" dirty="0"/>
              <a:t>The two </a:t>
            </a:r>
            <a:r>
              <a:rPr lang="en-US" dirty="0" err="1"/>
              <a:t>prothalli</a:t>
            </a:r>
            <a:r>
              <a:rPr lang="en-US" dirty="0"/>
              <a:t> (gametophytes) reproduce sexually by means of these two gametes giving rise to the </a:t>
            </a:r>
            <a:r>
              <a:rPr lang="en-US" dirty="0" err="1"/>
              <a:t>sporophyte</a:t>
            </a:r>
            <a:r>
              <a:rPr lang="en-US" dirty="0"/>
              <a:t> again</a:t>
            </a:r>
          </a:p>
          <a:p>
            <a:r>
              <a:rPr lang="en-US" dirty="0"/>
              <a:t>The two gametes fuse together and give rise to the </a:t>
            </a:r>
            <a:r>
              <a:rPr lang="en-US" dirty="0" err="1"/>
              <a:t>oospore</a:t>
            </a:r>
            <a:endParaRPr lang="en-GB" dirty="0"/>
          </a:p>
        </p:txBody>
      </p:sp>
      <p:sp>
        <p:nvSpPr>
          <p:cNvPr id="4" name="Title 1"/>
          <p:cNvSpPr>
            <a:spLocks noGrp="1"/>
          </p:cNvSpPr>
          <p:nvPr>
            <p:ph type="title"/>
          </p:nvPr>
        </p:nvSpPr>
        <p:spPr>
          <a:xfrm>
            <a:off x="457200" y="357166"/>
            <a:ext cx="7972452" cy="642942"/>
          </a:xfrm>
        </p:spPr>
        <p:txBody>
          <a:bodyPr>
            <a:normAutofit fontScale="90000"/>
          </a:bodyPr>
          <a:lstStyle/>
          <a:p>
            <a:br>
              <a:rPr lang="en-US" b="1" dirty="0"/>
            </a:br>
            <a:r>
              <a:rPr lang="en-US" b="1" dirty="0"/>
              <a:t>Alternation of generations</a:t>
            </a:r>
            <a:br>
              <a:rPr lang="en-GB" dirty="0"/>
            </a:br>
            <a:r>
              <a:rPr lang="en-GB" dirty="0"/>
              <a:t> </a:t>
            </a:r>
            <a:r>
              <a:rPr lang="en-US" b="1" dirty="0"/>
              <a:t>Cont’d </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Alternation of generations</a:t>
            </a:r>
            <a:br>
              <a:rPr lang="en-GB" dirty="0"/>
            </a:br>
            <a:r>
              <a:rPr lang="en-US" b="1" dirty="0"/>
              <a:t> Cont’d</a:t>
            </a:r>
            <a:r>
              <a:rPr lang="en-GB" dirty="0"/>
              <a:t> </a:t>
            </a:r>
          </a:p>
        </p:txBody>
      </p:sp>
      <p:sp>
        <p:nvSpPr>
          <p:cNvPr id="3" name="Content Placeholder 2"/>
          <p:cNvSpPr>
            <a:spLocks noGrp="1"/>
          </p:cNvSpPr>
          <p:nvPr>
            <p:ph idx="1"/>
          </p:nvPr>
        </p:nvSpPr>
        <p:spPr/>
        <p:txBody>
          <a:bodyPr>
            <a:normAutofit lnSpcReduction="10000"/>
          </a:bodyPr>
          <a:lstStyle/>
          <a:p>
            <a:r>
              <a:rPr lang="en-US" dirty="0"/>
              <a:t>The </a:t>
            </a:r>
            <a:r>
              <a:rPr lang="en-US" dirty="0" err="1"/>
              <a:t>oospore</a:t>
            </a:r>
            <a:r>
              <a:rPr lang="en-US" dirty="0"/>
              <a:t> is the beginning of the </a:t>
            </a:r>
            <a:r>
              <a:rPr lang="en-US" dirty="0" err="1"/>
              <a:t>sporophytic</a:t>
            </a:r>
            <a:r>
              <a:rPr lang="en-US" dirty="0"/>
              <a:t> generation having 2n chromosomes</a:t>
            </a:r>
          </a:p>
          <a:p>
            <a:r>
              <a:rPr lang="en-US" dirty="0"/>
              <a:t>All the stages from the </a:t>
            </a:r>
            <a:r>
              <a:rPr lang="en-US" dirty="0" err="1"/>
              <a:t>oospore</a:t>
            </a:r>
            <a:r>
              <a:rPr lang="en-US" dirty="0"/>
              <a:t> to the spore mother cells represent the </a:t>
            </a:r>
            <a:r>
              <a:rPr lang="en-US" dirty="0" err="1"/>
              <a:t>sporophytic</a:t>
            </a:r>
            <a:r>
              <a:rPr lang="en-US" dirty="0"/>
              <a:t> generation</a:t>
            </a:r>
          </a:p>
          <a:p>
            <a:r>
              <a:rPr lang="en-US" dirty="0"/>
              <a:t>Reduction division takes place in the formation of the spores so all the stages from the spores -micro and mega</a:t>
            </a:r>
            <a:endParaRPr lang="en-GB"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Alternation of generations</a:t>
            </a:r>
            <a:br>
              <a:rPr lang="en-GB" dirty="0"/>
            </a:br>
            <a:r>
              <a:rPr lang="en-GB" dirty="0"/>
              <a:t> </a:t>
            </a:r>
            <a:r>
              <a:rPr lang="en-US" b="1" dirty="0"/>
              <a:t>Cont’d </a:t>
            </a:r>
            <a:endParaRPr lang="en-GB" dirty="0"/>
          </a:p>
        </p:txBody>
      </p:sp>
      <p:sp>
        <p:nvSpPr>
          <p:cNvPr id="3" name="Content Placeholder 2"/>
          <p:cNvSpPr>
            <a:spLocks noGrp="1"/>
          </p:cNvSpPr>
          <p:nvPr>
            <p:ph idx="1"/>
          </p:nvPr>
        </p:nvSpPr>
        <p:spPr/>
        <p:txBody>
          <a:bodyPr/>
          <a:lstStyle/>
          <a:p>
            <a:pPr>
              <a:buNone/>
            </a:pPr>
            <a:r>
              <a:rPr lang="en-US" dirty="0"/>
              <a:t>   to the gametes - </a:t>
            </a:r>
            <a:r>
              <a:rPr lang="en-US" dirty="0" err="1"/>
              <a:t>antherozoid</a:t>
            </a:r>
            <a:r>
              <a:rPr lang="en-US" dirty="0"/>
              <a:t> and egg-cell -with n chromosomes represent the </a:t>
            </a:r>
            <a:r>
              <a:rPr lang="en-US" dirty="0" err="1"/>
              <a:t>gametophytic</a:t>
            </a:r>
            <a:r>
              <a:rPr lang="en-US" dirty="0"/>
              <a:t> generation.</a:t>
            </a:r>
            <a:endParaRPr lang="en-GB" dirty="0"/>
          </a:p>
          <a:p>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115328" cy="846158"/>
          </a:xfrm>
        </p:spPr>
        <p:txBody>
          <a:bodyPr>
            <a:normAutofit fontScale="90000"/>
          </a:bodyPr>
          <a:lstStyle/>
          <a:p>
            <a:r>
              <a:rPr lang="en-US" dirty="0"/>
              <a:t>Order </a:t>
            </a:r>
            <a:r>
              <a:rPr lang="en-US" dirty="0" err="1"/>
              <a:t>Isoetales</a:t>
            </a:r>
            <a:br>
              <a:rPr lang="en-GB" dirty="0"/>
            </a:br>
            <a:r>
              <a:rPr lang="en-US" b="1" i="1" dirty="0" err="1"/>
              <a:t>ISOETES</a:t>
            </a:r>
            <a:r>
              <a:rPr lang="en-US" dirty="0"/>
              <a:t> (Quillwort)</a:t>
            </a:r>
            <a:br>
              <a:rPr lang="en-GB" dirty="0"/>
            </a:br>
            <a:endParaRPr lang="en-GB" dirty="0"/>
          </a:p>
        </p:txBody>
      </p:sp>
      <p:sp>
        <p:nvSpPr>
          <p:cNvPr id="3" name="Content Placeholder 2"/>
          <p:cNvSpPr>
            <a:spLocks noGrp="1"/>
          </p:cNvSpPr>
          <p:nvPr>
            <p:ph idx="1"/>
          </p:nvPr>
        </p:nvSpPr>
        <p:spPr/>
        <p:txBody>
          <a:bodyPr/>
          <a:lstStyle/>
          <a:p>
            <a:r>
              <a:rPr lang="en-US" dirty="0"/>
              <a:t>Species in this genus are mostly confined to temperate regions</a:t>
            </a:r>
          </a:p>
          <a:p>
            <a:r>
              <a:rPr lang="en-US" i="1" dirty="0" err="1"/>
              <a:t>Isoetes</a:t>
            </a:r>
            <a:r>
              <a:rPr lang="en-US" dirty="0"/>
              <a:t> usually grows at the edge of ditches streams</a:t>
            </a:r>
          </a:p>
          <a:p>
            <a:r>
              <a:rPr lang="en-US" dirty="0"/>
              <a:t>or in shallow pools of water partly or completely submerged</a:t>
            </a:r>
          </a:p>
          <a:p>
            <a:r>
              <a:rPr lang="en-US" dirty="0"/>
              <a:t>and looks like a </a:t>
            </a:r>
            <a:r>
              <a:rPr lang="en-US"/>
              <a:t>tuft of </a:t>
            </a:r>
            <a:r>
              <a:rPr lang="en-US" dirty="0"/>
              <a:t>grass</a:t>
            </a:r>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86766" cy="868346"/>
          </a:xfrm>
        </p:spPr>
        <p:txBody>
          <a:bodyPr>
            <a:normAutofit fontScale="90000"/>
          </a:bodyPr>
          <a:lstStyle/>
          <a:p>
            <a:r>
              <a:rPr lang="en-US" b="1" dirty="0" err="1"/>
              <a:t>Sporophyte</a:t>
            </a:r>
            <a:br>
              <a:rPr lang="en-GB" dirty="0"/>
            </a:br>
            <a:endParaRPr lang="en-GB" dirty="0"/>
          </a:p>
        </p:txBody>
      </p:sp>
      <p:sp>
        <p:nvSpPr>
          <p:cNvPr id="3" name="Content Placeholder 2"/>
          <p:cNvSpPr>
            <a:spLocks noGrp="1"/>
          </p:cNvSpPr>
          <p:nvPr>
            <p:ph idx="1"/>
          </p:nvPr>
        </p:nvSpPr>
        <p:spPr>
          <a:xfrm>
            <a:off x="457200" y="1142984"/>
            <a:ext cx="8258204" cy="5214974"/>
          </a:xfrm>
        </p:spPr>
        <p:txBody>
          <a:bodyPr>
            <a:normAutofit/>
          </a:bodyPr>
          <a:lstStyle/>
          <a:p>
            <a:r>
              <a:rPr lang="en-US" dirty="0"/>
              <a:t>The </a:t>
            </a:r>
            <a:r>
              <a:rPr lang="en-US" i="1" dirty="0" err="1"/>
              <a:t>Isoetes</a:t>
            </a:r>
            <a:r>
              <a:rPr lang="en-US" dirty="0"/>
              <a:t> plant is the </a:t>
            </a:r>
            <a:r>
              <a:rPr lang="en-US" dirty="0" err="1"/>
              <a:t>sporophyte</a:t>
            </a:r>
            <a:endParaRPr lang="en-US" dirty="0"/>
          </a:p>
          <a:p>
            <a:r>
              <a:rPr lang="en-US" dirty="0"/>
              <a:t>bearing two kinds of sporangia and spores (micro and mega) on the same plant</a:t>
            </a:r>
          </a:p>
          <a:p>
            <a:r>
              <a:rPr lang="en-US" dirty="0"/>
              <a:t>i.e. it is </a:t>
            </a:r>
            <a:r>
              <a:rPr lang="en-US" b="1" dirty="0" err="1"/>
              <a:t>heterosporous</a:t>
            </a:r>
            <a:r>
              <a:rPr lang="en-US" dirty="0"/>
              <a:t> and </a:t>
            </a:r>
            <a:r>
              <a:rPr lang="en-US" b="1" dirty="0" err="1"/>
              <a:t>monoecious</a:t>
            </a:r>
            <a:endParaRPr lang="en-US" b="1" dirty="0"/>
          </a:p>
          <a:p>
            <a:r>
              <a:rPr lang="en-US" dirty="0"/>
              <a:t>It consists of a short corm-like stem and a rosette of linear leaves</a:t>
            </a:r>
          </a:p>
          <a:p>
            <a:r>
              <a:rPr lang="en-US" dirty="0"/>
              <a:t>arising from the upper surface of the stem</a:t>
            </a:r>
          </a:p>
          <a:p>
            <a:r>
              <a:rPr lang="en-US" dirty="0"/>
              <a:t>Many slender roots develop from the lower sides of the stem</a:t>
            </a:r>
            <a:endParaRPr lang="en-GB"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Sporophyte</a:t>
            </a:r>
            <a:r>
              <a:rPr lang="en-US" b="1" dirty="0"/>
              <a:t> CONT’D</a:t>
            </a:r>
            <a:endParaRPr lang="en-GB" dirty="0"/>
          </a:p>
        </p:txBody>
      </p:sp>
      <p:sp>
        <p:nvSpPr>
          <p:cNvPr id="3" name="Content Placeholder 2"/>
          <p:cNvSpPr>
            <a:spLocks noGrp="1"/>
          </p:cNvSpPr>
          <p:nvPr>
            <p:ph idx="1"/>
          </p:nvPr>
        </p:nvSpPr>
        <p:spPr/>
        <p:txBody>
          <a:bodyPr>
            <a:normAutofit lnSpcReduction="10000"/>
          </a:bodyPr>
          <a:lstStyle/>
          <a:p>
            <a:r>
              <a:rPr lang="en-US" dirty="0"/>
              <a:t>Each leaf has a persistent </a:t>
            </a:r>
            <a:r>
              <a:rPr lang="en-US" b="1" dirty="0" err="1"/>
              <a:t>ligule</a:t>
            </a:r>
            <a:endParaRPr lang="en-US" b="1" dirty="0"/>
          </a:p>
          <a:p>
            <a:r>
              <a:rPr lang="en-US" dirty="0"/>
              <a:t>and internally there are some longitudinal air chambers</a:t>
            </a:r>
          </a:p>
          <a:p>
            <a:r>
              <a:rPr lang="en-US" dirty="0"/>
              <a:t>The base of the leaf is spoon-shaped and swollen</a:t>
            </a:r>
          </a:p>
          <a:p>
            <a:r>
              <a:rPr lang="en-US" dirty="0"/>
              <a:t>owing to the development of a large sporangium</a:t>
            </a:r>
          </a:p>
          <a:p>
            <a:r>
              <a:rPr lang="en-US" dirty="0"/>
              <a:t>on its concave inner surface just below the </a:t>
            </a:r>
            <a:r>
              <a:rPr lang="en-US" dirty="0" err="1"/>
              <a:t>ligule</a:t>
            </a:r>
            <a:endParaRPr lang="en-GB"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Sporophyte</a:t>
            </a:r>
            <a:r>
              <a:rPr lang="en-US" b="1" dirty="0"/>
              <a:t> CONT’D</a:t>
            </a:r>
            <a:endParaRPr lang="en-GB" dirty="0"/>
          </a:p>
        </p:txBody>
      </p:sp>
      <p:sp>
        <p:nvSpPr>
          <p:cNvPr id="3" name="Content Placeholder 2"/>
          <p:cNvSpPr>
            <a:spLocks noGrp="1"/>
          </p:cNvSpPr>
          <p:nvPr>
            <p:ph idx="1"/>
          </p:nvPr>
        </p:nvSpPr>
        <p:spPr/>
        <p:txBody>
          <a:bodyPr/>
          <a:lstStyle/>
          <a:p>
            <a:r>
              <a:rPr lang="en-US" dirty="0"/>
              <a:t>Most of the leaves except the central ones are potential </a:t>
            </a:r>
            <a:r>
              <a:rPr lang="en-US" dirty="0" err="1"/>
              <a:t>sporophylls</a:t>
            </a:r>
            <a:endParaRPr lang="en-US" dirty="0"/>
          </a:p>
          <a:p>
            <a:r>
              <a:rPr lang="en-US" dirty="0"/>
              <a:t>the outer ones bearing </a:t>
            </a:r>
            <a:r>
              <a:rPr lang="en-US" dirty="0" err="1"/>
              <a:t>megasporangia</a:t>
            </a:r>
            <a:r>
              <a:rPr lang="en-US" dirty="0"/>
              <a:t> and the inner ones </a:t>
            </a:r>
            <a:r>
              <a:rPr lang="en-US" dirty="0" err="1"/>
              <a:t>microsporangia</a:t>
            </a:r>
            <a:endParaRPr lang="en-US" dirty="0"/>
          </a:p>
          <a:p>
            <a:r>
              <a:rPr lang="en-US" dirty="0"/>
              <a:t>Each sporangium is wholly or partially covered over by a membranous flap</a:t>
            </a:r>
          </a:p>
          <a:p>
            <a:r>
              <a:rPr lang="en-US" dirty="0"/>
              <a:t>known as the </a:t>
            </a:r>
            <a:r>
              <a:rPr lang="en-US" b="1" dirty="0"/>
              <a:t>velum</a:t>
            </a:r>
            <a:r>
              <a:rPr lang="en-US" dirty="0"/>
              <a:t> which arises below the </a:t>
            </a:r>
            <a:r>
              <a:rPr lang="en-US" dirty="0" err="1"/>
              <a:t>ligule</a:t>
            </a:r>
            <a:r>
              <a:rPr lang="en-US" dirty="0"/>
              <a:t> and grows downwards</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404664"/>
            <a:ext cx="8229600" cy="1143000"/>
          </a:xfrm>
        </p:spPr>
        <p:txBody>
          <a:bodyPr>
            <a:noAutofit/>
          </a:bodyPr>
          <a:lstStyle/>
          <a:p>
            <a:br>
              <a:rPr lang="en-GB" sz="3600" dirty="0"/>
            </a:br>
            <a:r>
              <a:rPr lang="en-US" sz="3600" b="1" dirty="0"/>
              <a:t>INVASION OF THE LAND SURFACE BY PLANTS Cont’d</a:t>
            </a:r>
            <a:endParaRPr lang="en-GB" sz="3600" dirty="0"/>
          </a:p>
        </p:txBody>
      </p:sp>
      <p:sp>
        <p:nvSpPr>
          <p:cNvPr id="3" name="Content Placeholder 2"/>
          <p:cNvSpPr>
            <a:spLocks noGrp="1"/>
          </p:cNvSpPr>
          <p:nvPr>
            <p:ph idx="1"/>
          </p:nvPr>
        </p:nvSpPr>
        <p:spPr>
          <a:xfrm>
            <a:off x="357158" y="1643050"/>
            <a:ext cx="8501122" cy="4929222"/>
          </a:xfrm>
        </p:spPr>
        <p:txBody>
          <a:bodyPr>
            <a:normAutofit lnSpcReduction="10000"/>
          </a:bodyPr>
          <a:lstStyle/>
          <a:p>
            <a:pPr algn="just"/>
            <a:r>
              <a:rPr lang="en-US" dirty="0"/>
              <a:t>Plants in the second group have vascular tissue</a:t>
            </a:r>
          </a:p>
          <a:p>
            <a:pPr algn="just"/>
            <a:r>
              <a:rPr lang="en-US" dirty="0"/>
              <a:t>This characteristic is probably correlated with</a:t>
            </a:r>
          </a:p>
          <a:p>
            <a:pPr algn="just">
              <a:buFont typeface="Wingdings" pitchFamily="2" charset="2"/>
              <a:buChar char="ü"/>
            </a:pPr>
            <a:r>
              <a:rPr lang="en-US" dirty="0"/>
              <a:t>the large size and complexity of many vascular plants</a:t>
            </a:r>
          </a:p>
          <a:p>
            <a:pPr algn="just">
              <a:buFont typeface="Wingdings" pitchFamily="2" charset="2"/>
              <a:buChar char="ü"/>
            </a:pPr>
            <a:r>
              <a:rPr lang="en-US" dirty="0"/>
              <a:t>and their ability to live in harsh terrestrial habitats</a:t>
            </a:r>
          </a:p>
          <a:p>
            <a:pPr algn="just"/>
            <a:r>
              <a:rPr lang="en-US" dirty="0"/>
              <a:t>To this group belong </a:t>
            </a:r>
          </a:p>
          <a:p>
            <a:pPr algn="just">
              <a:buFont typeface="Wingdings" pitchFamily="2" charset="2"/>
              <a:buChar char="ü"/>
            </a:pPr>
            <a:r>
              <a:rPr lang="en-US" dirty="0"/>
              <a:t>the ferns and other seedless vascular plants </a:t>
            </a:r>
          </a:p>
          <a:p>
            <a:pPr algn="just">
              <a:buFont typeface="Wingdings" pitchFamily="2" charset="2"/>
              <a:buChar char="ü"/>
            </a:pPr>
            <a:r>
              <a:rPr lang="en-US" dirty="0"/>
              <a:t>as well as seed-bearing plants</a:t>
            </a:r>
            <a:endParaRPr lang="en-GB"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Sporophyte</a:t>
            </a:r>
            <a:r>
              <a:rPr lang="en-US" b="1" dirty="0"/>
              <a:t> CONT’D</a:t>
            </a:r>
            <a:endParaRPr lang="en-GB" dirty="0"/>
          </a:p>
        </p:txBody>
      </p:sp>
      <p:sp>
        <p:nvSpPr>
          <p:cNvPr id="3" name="Content Placeholder 2"/>
          <p:cNvSpPr>
            <a:spLocks noGrp="1"/>
          </p:cNvSpPr>
          <p:nvPr>
            <p:ph idx="1"/>
          </p:nvPr>
        </p:nvSpPr>
        <p:spPr/>
        <p:txBody>
          <a:bodyPr/>
          <a:lstStyle/>
          <a:p>
            <a:r>
              <a:rPr lang="en-US" dirty="0"/>
              <a:t>The sporangium is traversed by strands of cells called </a:t>
            </a:r>
            <a:r>
              <a:rPr lang="en-US" b="1" dirty="0" err="1"/>
              <a:t>traberculae</a:t>
            </a:r>
            <a:endParaRPr lang="en-US" b="1" dirty="0"/>
          </a:p>
          <a:p>
            <a:r>
              <a:rPr lang="en-US" dirty="0"/>
              <a:t>which may be complete or incomplete</a:t>
            </a:r>
          </a:p>
          <a:p>
            <a:r>
              <a:rPr lang="en-US" dirty="0"/>
              <a:t>The two kinds of sporangia</a:t>
            </a:r>
          </a:p>
          <a:p>
            <a:r>
              <a:rPr lang="en-US" dirty="0"/>
              <a:t>cannot be distinguished from each other when young</a:t>
            </a:r>
          </a:p>
          <a:p>
            <a:endParaRPr lang="en-GB"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Sporophyte</a:t>
            </a:r>
            <a:r>
              <a:rPr lang="en-US" b="1" dirty="0"/>
              <a:t> CONT’D</a:t>
            </a:r>
            <a:endParaRPr lang="en-GB" dirty="0"/>
          </a:p>
        </p:txBody>
      </p:sp>
      <p:sp>
        <p:nvSpPr>
          <p:cNvPr id="3" name="Content Placeholder 2"/>
          <p:cNvSpPr>
            <a:spLocks noGrp="1"/>
          </p:cNvSpPr>
          <p:nvPr>
            <p:ph idx="1"/>
          </p:nvPr>
        </p:nvSpPr>
        <p:spPr/>
        <p:txBody>
          <a:bodyPr/>
          <a:lstStyle/>
          <a:p>
            <a:r>
              <a:rPr lang="en-US" dirty="0"/>
              <a:t>When mature the microsporangium produces</a:t>
            </a:r>
          </a:p>
          <a:p>
            <a:r>
              <a:rPr lang="en-US" dirty="0"/>
              <a:t>very minute microspores 150,000 - 1,000,000</a:t>
            </a:r>
          </a:p>
          <a:p>
            <a:r>
              <a:rPr lang="en-US" dirty="0"/>
              <a:t>The </a:t>
            </a:r>
            <a:r>
              <a:rPr lang="en-US" dirty="0" err="1"/>
              <a:t>megasporangium</a:t>
            </a:r>
            <a:r>
              <a:rPr lang="en-US" dirty="0"/>
              <a:t> produces only a limited number of large megaspores 50- 300</a:t>
            </a:r>
          </a:p>
          <a:p>
            <a:r>
              <a:rPr lang="en-US" dirty="0"/>
              <a:t>Both the microspores and megaspores are formed in tetrads</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2.jpg"/>
          <p:cNvPicPr/>
          <p:nvPr/>
        </p:nvPicPr>
        <p:blipFill>
          <a:blip r:embed="rId2" cstate="print"/>
          <a:srcRect l="2047" t="15614" r="15789" b="31753"/>
          <a:stretch>
            <a:fillRect/>
          </a:stretch>
        </p:blipFill>
        <p:spPr bwMode="auto">
          <a:xfrm>
            <a:off x="500034" y="285728"/>
            <a:ext cx="8286808" cy="6357982"/>
          </a:xfrm>
          <a:prstGeom prst="rect">
            <a:avLst/>
          </a:prstGeom>
          <a:noFill/>
          <a:ln w="9525">
            <a:noFill/>
            <a:miter lim="800000"/>
            <a:headEnd/>
            <a:tailEnd/>
          </a:ln>
        </p:spPr>
      </p:pic>
      <p:sp>
        <p:nvSpPr>
          <p:cNvPr id="5" name="TextBox 4"/>
          <p:cNvSpPr txBox="1"/>
          <p:nvPr/>
        </p:nvSpPr>
        <p:spPr>
          <a:xfrm>
            <a:off x="571472" y="285728"/>
            <a:ext cx="3500462" cy="369332"/>
          </a:xfrm>
          <a:prstGeom prst="rect">
            <a:avLst/>
          </a:prstGeom>
          <a:noFill/>
        </p:spPr>
        <p:txBody>
          <a:bodyPr wrap="square" rtlCol="0">
            <a:spAutoFit/>
          </a:bodyPr>
          <a:lstStyle/>
          <a:p>
            <a:r>
              <a:rPr lang="en-GB" b="1" dirty="0">
                <a:latin typeface="Times New Roman" pitchFamily="18" charset="0"/>
                <a:cs typeface="Times New Roman" pitchFamily="18" charset="0"/>
              </a:rPr>
              <a:t>Life Cycle of a Quillwort (</a:t>
            </a:r>
            <a:r>
              <a:rPr lang="en-GB" b="1" dirty="0" err="1">
                <a:latin typeface="Times New Roman" pitchFamily="18" charset="0"/>
                <a:cs typeface="Times New Roman" pitchFamily="18" charset="0"/>
              </a:rPr>
              <a:t>Isoetes</a:t>
            </a:r>
            <a:r>
              <a:rPr lang="en-GB" b="1" dirty="0">
                <a:latin typeface="Times New Roman" pitchFamily="18" charset="0"/>
                <a:cs typeface="Times New Roman" pitchFamily="18" charset="0"/>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1.jpg"/>
          <p:cNvPicPr/>
          <p:nvPr/>
        </p:nvPicPr>
        <p:blipFill>
          <a:blip r:embed="rId2" cstate="print"/>
          <a:srcRect l="70423" t="73518" b="5133"/>
          <a:stretch>
            <a:fillRect/>
          </a:stretch>
        </p:blipFill>
        <p:spPr bwMode="auto">
          <a:xfrm rot="16200000">
            <a:off x="678630" y="1607332"/>
            <a:ext cx="3714778" cy="3643339"/>
          </a:xfrm>
          <a:prstGeom prst="rect">
            <a:avLst/>
          </a:prstGeom>
          <a:noFill/>
          <a:ln w="9525">
            <a:noFill/>
            <a:miter lim="800000"/>
            <a:headEnd/>
            <a:tailEnd/>
          </a:ln>
        </p:spPr>
      </p:pic>
      <p:pic>
        <p:nvPicPr>
          <p:cNvPr id="5" name="Picture 4" descr="C:\Users\Mr. Apetorgbor\Desktop\new pictures\2017_09_19\p4_0001.jpg"/>
          <p:cNvPicPr/>
          <p:nvPr/>
        </p:nvPicPr>
        <p:blipFill>
          <a:blip r:embed="rId3" cstate="print"/>
          <a:srcRect l="49283" t="84341" r="29344"/>
          <a:stretch>
            <a:fillRect/>
          </a:stretch>
        </p:blipFill>
        <p:spPr bwMode="auto">
          <a:xfrm rot="16200000">
            <a:off x="5107785" y="1678769"/>
            <a:ext cx="3643338" cy="35719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1.jpg"/>
          <p:cNvPicPr/>
          <p:nvPr/>
        </p:nvPicPr>
        <p:blipFill>
          <a:blip r:embed="rId2" cstate="print"/>
          <a:srcRect l="67371" r="5823" b="64701"/>
          <a:stretch>
            <a:fillRect/>
          </a:stretch>
        </p:blipFill>
        <p:spPr bwMode="auto">
          <a:xfrm rot="16200000">
            <a:off x="2214548" y="-214340"/>
            <a:ext cx="4357718" cy="7358115"/>
          </a:xfrm>
          <a:prstGeom prst="rect">
            <a:avLst/>
          </a:prstGeom>
          <a:noFill/>
          <a:ln w="9525">
            <a:noFill/>
            <a:miter lim="800000"/>
            <a:headEnd/>
            <a:tailEnd/>
          </a:ln>
        </p:spPr>
      </p:pic>
      <p:sp>
        <p:nvSpPr>
          <p:cNvPr id="5" name="TextBox 4"/>
          <p:cNvSpPr txBox="1"/>
          <p:nvPr/>
        </p:nvSpPr>
        <p:spPr>
          <a:xfrm>
            <a:off x="714348" y="5786454"/>
            <a:ext cx="3571900" cy="523220"/>
          </a:xfrm>
          <a:prstGeom prst="rect">
            <a:avLst/>
          </a:prstGeom>
          <a:noFill/>
        </p:spPr>
        <p:txBody>
          <a:bodyPr wrap="square" rtlCol="0">
            <a:spAutoFit/>
          </a:bodyPr>
          <a:lstStyle/>
          <a:p>
            <a:pPr algn="ctr"/>
            <a:r>
              <a:rPr lang="en-GB" sz="1400" b="1" dirty="0" err="1">
                <a:latin typeface="Times New Roman" pitchFamily="18" charset="0"/>
                <a:cs typeface="Times New Roman" pitchFamily="18" charset="0"/>
              </a:rPr>
              <a:t>Megasprangium</a:t>
            </a:r>
            <a:r>
              <a:rPr lang="en-GB" sz="1400" b="1" dirty="0">
                <a:latin typeface="Times New Roman" pitchFamily="18" charset="0"/>
                <a:cs typeface="Times New Roman" pitchFamily="18" charset="0"/>
              </a:rPr>
              <a:t> in longitudinal section with megaspores</a:t>
            </a:r>
          </a:p>
        </p:txBody>
      </p:sp>
      <p:sp>
        <p:nvSpPr>
          <p:cNvPr id="7" name="TextBox 6"/>
          <p:cNvSpPr txBox="1"/>
          <p:nvPr/>
        </p:nvSpPr>
        <p:spPr>
          <a:xfrm>
            <a:off x="4714876" y="5786454"/>
            <a:ext cx="3571900" cy="523220"/>
          </a:xfrm>
          <a:prstGeom prst="rect">
            <a:avLst/>
          </a:prstGeom>
          <a:noFill/>
        </p:spPr>
        <p:txBody>
          <a:bodyPr wrap="square" rtlCol="0">
            <a:spAutoFit/>
          </a:bodyPr>
          <a:lstStyle/>
          <a:p>
            <a:pPr algn="ctr"/>
            <a:r>
              <a:rPr lang="en-GB" sz="1400" b="1" dirty="0">
                <a:latin typeface="Times New Roman" pitchFamily="18" charset="0"/>
                <a:cs typeface="Times New Roman" pitchFamily="18" charset="0"/>
              </a:rPr>
              <a:t>Microsporangium in longitudinal section with microspores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 Apetorgbor\Desktop\new pictures\2017_09_19\p4_0001.jpg"/>
          <p:cNvPicPr/>
          <p:nvPr/>
        </p:nvPicPr>
        <p:blipFill>
          <a:blip r:embed="rId2" cstate="print"/>
          <a:srcRect l="20657" r="57036" b="75750"/>
          <a:stretch>
            <a:fillRect/>
          </a:stretch>
        </p:blipFill>
        <p:spPr bwMode="auto">
          <a:xfrm rot="16200000">
            <a:off x="2428858" y="-142903"/>
            <a:ext cx="4429161" cy="7286675"/>
          </a:xfrm>
          <a:prstGeom prst="rect">
            <a:avLst/>
          </a:prstGeom>
          <a:noFill/>
          <a:ln w="9525">
            <a:noFill/>
            <a:miter lim="800000"/>
            <a:headEnd/>
            <a:tailEnd/>
          </a:ln>
        </p:spPr>
      </p:pic>
      <p:sp>
        <p:nvSpPr>
          <p:cNvPr id="5" name="TextBox 4"/>
          <p:cNvSpPr txBox="1"/>
          <p:nvPr/>
        </p:nvSpPr>
        <p:spPr>
          <a:xfrm>
            <a:off x="1428728" y="6000768"/>
            <a:ext cx="5000660" cy="338554"/>
          </a:xfrm>
          <a:prstGeom prst="rect">
            <a:avLst/>
          </a:prstGeom>
          <a:noFill/>
        </p:spPr>
        <p:txBody>
          <a:bodyPr wrap="square" rtlCol="0">
            <a:spAutoFit/>
          </a:bodyPr>
          <a:lstStyle/>
          <a:p>
            <a:pPr algn="ctr"/>
            <a:r>
              <a:rPr lang="en-GB" sz="1600" b="1" dirty="0">
                <a:latin typeface="Times New Roman" pitchFamily="18" charset="0"/>
                <a:cs typeface="Times New Roman" pitchFamily="18" charset="0"/>
              </a:rPr>
              <a:t>Male gametophyte in stages of development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Gametophytes</a:t>
            </a:r>
            <a:br>
              <a:rPr lang="en-GB" dirty="0"/>
            </a:br>
            <a:endParaRPr lang="en-GB" dirty="0"/>
          </a:p>
        </p:txBody>
      </p:sp>
      <p:sp>
        <p:nvSpPr>
          <p:cNvPr id="3" name="Content Placeholder 2"/>
          <p:cNvSpPr>
            <a:spLocks noGrp="1"/>
          </p:cNvSpPr>
          <p:nvPr>
            <p:ph idx="1"/>
          </p:nvPr>
        </p:nvSpPr>
        <p:spPr/>
        <p:txBody>
          <a:bodyPr/>
          <a:lstStyle/>
          <a:p>
            <a:r>
              <a:rPr lang="en-US" dirty="0"/>
              <a:t>The spores are liberated after decay of the sporangium wall</a:t>
            </a:r>
          </a:p>
          <a:p>
            <a:r>
              <a:rPr lang="en-US" dirty="0"/>
              <a:t>The microspore gives rise to the male gametophyte</a:t>
            </a:r>
          </a:p>
          <a:p>
            <a:r>
              <a:rPr lang="en-US" dirty="0"/>
              <a:t>and the megaspore to the female gametophyte</a:t>
            </a:r>
          </a:p>
          <a:p>
            <a:r>
              <a:rPr lang="en-US" dirty="0"/>
              <a:t>The male gametophyte remains enclosed within the microspore coat</a:t>
            </a:r>
            <a:endParaRPr lang="en-GB" dirty="0"/>
          </a:p>
          <a:p>
            <a:endParaRPr lang="en-GB"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Gametophytes CONT’D</a:t>
            </a:r>
            <a:endParaRPr lang="en-GB" dirty="0"/>
          </a:p>
        </p:txBody>
      </p:sp>
      <p:sp>
        <p:nvSpPr>
          <p:cNvPr id="3" name="Content Placeholder 2"/>
          <p:cNvSpPr>
            <a:spLocks noGrp="1"/>
          </p:cNvSpPr>
          <p:nvPr>
            <p:ph idx="1"/>
          </p:nvPr>
        </p:nvSpPr>
        <p:spPr/>
        <p:txBody>
          <a:bodyPr/>
          <a:lstStyle/>
          <a:p>
            <a:r>
              <a:rPr lang="en-US" dirty="0"/>
              <a:t>and consist of</a:t>
            </a:r>
          </a:p>
          <a:p>
            <a:pPr>
              <a:buFont typeface="Wingdings" pitchFamily="2" charset="2"/>
              <a:buChar char="ü"/>
            </a:pPr>
            <a:r>
              <a:rPr lang="en-US" dirty="0"/>
              <a:t>a </a:t>
            </a:r>
            <a:r>
              <a:rPr lang="en-US" dirty="0" err="1"/>
              <a:t>prothallus</a:t>
            </a:r>
            <a:r>
              <a:rPr lang="en-US" dirty="0"/>
              <a:t> cell</a:t>
            </a:r>
            <a:endParaRPr lang="en-GB" dirty="0"/>
          </a:p>
          <a:p>
            <a:pPr lvl="0">
              <a:buFont typeface="Wingdings" pitchFamily="2" charset="2"/>
              <a:buChar char="ü"/>
            </a:pPr>
            <a:r>
              <a:rPr lang="en-US" dirty="0"/>
              <a:t>an </a:t>
            </a:r>
            <a:r>
              <a:rPr lang="en-US" dirty="0" err="1"/>
              <a:t>antheridium</a:t>
            </a:r>
            <a:r>
              <a:rPr lang="en-US" dirty="0"/>
              <a:t> of four </a:t>
            </a:r>
            <a:r>
              <a:rPr lang="en-US" dirty="0" err="1"/>
              <a:t>antherizoid</a:t>
            </a:r>
            <a:r>
              <a:rPr lang="en-US" dirty="0"/>
              <a:t> mother cells</a:t>
            </a:r>
            <a:endParaRPr lang="en-GB" dirty="0"/>
          </a:p>
          <a:p>
            <a:pPr>
              <a:buFont typeface="Wingdings" pitchFamily="2" charset="2"/>
              <a:buChar char="ü"/>
            </a:pPr>
            <a:r>
              <a:rPr lang="en-US" dirty="0"/>
              <a:t>a sterile jacket of four cells</a:t>
            </a:r>
            <a:endParaRPr lang="en-GB" dirty="0"/>
          </a:p>
          <a:p>
            <a:r>
              <a:rPr lang="en-US" dirty="0"/>
              <a:t>Each </a:t>
            </a:r>
            <a:r>
              <a:rPr lang="en-US" dirty="0" err="1"/>
              <a:t>antherizoid</a:t>
            </a:r>
            <a:r>
              <a:rPr lang="en-US" dirty="0"/>
              <a:t> mother cell gives rise to</a:t>
            </a:r>
          </a:p>
          <a:p>
            <a:r>
              <a:rPr lang="en-US" dirty="0"/>
              <a:t>a single, large, coiled, </a:t>
            </a:r>
            <a:r>
              <a:rPr lang="en-US" dirty="0" err="1"/>
              <a:t>multiciliate</a:t>
            </a:r>
            <a:r>
              <a:rPr lang="en-US" dirty="0"/>
              <a:t> </a:t>
            </a:r>
            <a:r>
              <a:rPr lang="en-US" dirty="0" err="1"/>
              <a:t>antherozoid</a:t>
            </a:r>
            <a:endParaRPr lang="en-GB"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Gametophytes CONT’D</a:t>
            </a:r>
            <a:endParaRPr lang="en-GB" dirty="0"/>
          </a:p>
        </p:txBody>
      </p:sp>
      <p:sp>
        <p:nvSpPr>
          <p:cNvPr id="3" name="Content Placeholder 2"/>
          <p:cNvSpPr>
            <a:spLocks noGrp="1"/>
          </p:cNvSpPr>
          <p:nvPr>
            <p:ph idx="1"/>
          </p:nvPr>
        </p:nvSpPr>
        <p:spPr/>
        <p:txBody>
          <a:bodyPr>
            <a:normAutofit/>
          </a:bodyPr>
          <a:lstStyle/>
          <a:p>
            <a:r>
              <a:rPr lang="en-US" dirty="0"/>
              <a:t>Thus altogether four </a:t>
            </a:r>
            <a:r>
              <a:rPr lang="en-US" dirty="0" err="1"/>
              <a:t>antherozoids</a:t>
            </a:r>
            <a:r>
              <a:rPr lang="en-US" dirty="0"/>
              <a:t> are produced by each male gametophyte</a:t>
            </a:r>
          </a:p>
          <a:p>
            <a:r>
              <a:rPr lang="en-US" dirty="0"/>
              <a:t>the lowest among all the </a:t>
            </a:r>
            <a:r>
              <a:rPr lang="en-US" dirty="0" err="1"/>
              <a:t>Pteridophytes</a:t>
            </a:r>
            <a:endParaRPr lang="en-US" dirty="0"/>
          </a:p>
          <a:p>
            <a:r>
              <a:rPr lang="en-US" dirty="0"/>
              <a:t>The wall of the microspore bursts and the </a:t>
            </a:r>
            <a:r>
              <a:rPr lang="en-US" dirty="0" err="1"/>
              <a:t>antherozoids</a:t>
            </a:r>
            <a:r>
              <a:rPr lang="en-US" dirty="0"/>
              <a:t> are liberated</a:t>
            </a:r>
          </a:p>
          <a:p>
            <a:r>
              <a:rPr lang="en-US" dirty="0"/>
              <a:t>The female gametophyte develops inside the megaspore</a:t>
            </a:r>
          </a:p>
          <a:p>
            <a:r>
              <a:rPr lang="en-US" dirty="0"/>
              <a:t>and does not protrude</a:t>
            </a:r>
            <a:endParaRPr lang="en-GB"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796908"/>
          </a:xfrm>
        </p:spPr>
        <p:txBody>
          <a:bodyPr/>
          <a:lstStyle/>
          <a:p>
            <a:r>
              <a:rPr lang="en-US" b="1" dirty="0"/>
              <a:t>Gametophytes CONT’D</a:t>
            </a:r>
            <a:endParaRPr lang="en-GB" dirty="0"/>
          </a:p>
        </p:txBody>
      </p:sp>
      <p:sp>
        <p:nvSpPr>
          <p:cNvPr id="3" name="Content Placeholder 2"/>
          <p:cNvSpPr>
            <a:spLocks noGrp="1"/>
          </p:cNvSpPr>
          <p:nvPr>
            <p:ph idx="1"/>
          </p:nvPr>
        </p:nvSpPr>
        <p:spPr>
          <a:xfrm>
            <a:off x="500034" y="1285860"/>
            <a:ext cx="8143932" cy="5214974"/>
          </a:xfrm>
        </p:spPr>
        <p:txBody>
          <a:bodyPr>
            <a:normAutofit lnSpcReduction="10000"/>
          </a:bodyPr>
          <a:lstStyle/>
          <a:p>
            <a:r>
              <a:rPr lang="en-US" dirty="0"/>
              <a:t>but a </a:t>
            </a:r>
            <a:r>
              <a:rPr lang="en-US" dirty="0" err="1"/>
              <a:t>triradiate</a:t>
            </a:r>
            <a:r>
              <a:rPr lang="en-US" dirty="0"/>
              <a:t> fissure is formed in the megaspore wall</a:t>
            </a:r>
          </a:p>
          <a:p>
            <a:r>
              <a:rPr lang="en-US" dirty="0"/>
              <a:t>exposing the rhizoids and the archegonia</a:t>
            </a:r>
          </a:p>
          <a:p>
            <a:r>
              <a:rPr lang="en-US" dirty="0"/>
              <a:t>The archegonia vary in number from one to many</a:t>
            </a:r>
          </a:p>
          <a:p>
            <a:r>
              <a:rPr lang="en-US" dirty="0"/>
              <a:t>The megaspore nucleus lying at one end begins to divide repeatedly</a:t>
            </a:r>
          </a:p>
          <a:p>
            <a:r>
              <a:rPr lang="en-US" dirty="0"/>
              <a:t>and gradually the whole female gametophyte becomes cellular</a:t>
            </a:r>
          </a:p>
          <a:p>
            <a:r>
              <a:rPr lang="en-US" dirty="0"/>
              <a:t>This is the female </a:t>
            </a:r>
            <a:r>
              <a:rPr lang="en-US" dirty="0" err="1"/>
              <a:t>prothallus</a:t>
            </a:r>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2303</TotalTime>
  <Words>9434</Words>
  <Application>Microsoft Office PowerPoint</Application>
  <PresentationFormat>On-screen Show (4:3)</PresentationFormat>
  <Paragraphs>1036</Paragraphs>
  <Slides>224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224</vt:i4>
      </vt:variant>
    </vt:vector>
  </HeadingPairs>
  <TitlesOfParts>
    <vt:vector size="230" baseType="lpstr">
      <vt:lpstr>Arial</vt:lpstr>
      <vt:lpstr>Calibri</vt:lpstr>
      <vt:lpstr>Courier New</vt:lpstr>
      <vt:lpstr>Times New Roman</vt:lpstr>
      <vt:lpstr>Wingdings</vt:lpstr>
      <vt:lpstr>Office Theme</vt:lpstr>
      <vt:lpstr>BIOL 255 VASCULAR PLANTS </vt:lpstr>
      <vt:lpstr>COURSE OUTLINE </vt:lpstr>
      <vt:lpstr>OBJECTIVES </vt:lpstr>
      <vt:lpstr>OBJECTIVES Cont’d </vt:lpstr>
      <vt:lpstr>SOME READING MATERIALS </vt:lpstr>
      <vt:lpstr> INVASION OF THE LAND SURFACE BY PLANTS </vt:lpstr>
      <vt:lpstr> INVASION OF THE LAND SURFACE BY PLANTS Cont’d</vt:lpstr>
      <vt:lpstr> INVASION OF THE LAND SURFACE BY PLANTS Cont’d</vt:lpstr>
      <vt:lpstr> INVASION OF THE LAND SURFACE BY PLANTS Cont’d</vt:lpstr>
      <vt:lpstr> INVASION OF THE LAND SURFACE BY PLANTS Cont’d</vt:lpstr>
      <vt:lpstr> INVASION OF THE LAND SURFACE BY PLANTS Cont’d</vt:lpstr>
      <vt:lpstr> INVASION OF THE LAND SURFACE BY PLANTS Cont’d</vt:lpstr>
      <vt:lpstr> INVASION OF THE LAND SURFACE BY PLANTS Cont’d</vt:lpstr>
      <vt:lpstr> INVASION OF THE LAND SURFACE BY PLANTS Cont’d</vt:lpstr>
      <vt:lpstr>  FOSSILS AND THEIR FORMATION </vt:lpstr>
      <vt:lpstr>FOSSILS AND THEIR FORMATION Cont’d</vt:lpstr>
      <vt:lpstr>FOSSILS AND THEIR FORMATION Cont’d</vt:lpstr>
      <vt:lpstr>FOSSILS AND THEIR FORMATION Cont’d</vt:lpstr>
      <vt:lpstr>FOSSILS AND THEIR FORMATION Cont’d</vt:lpstr>
      <vt:lpstr>FOSSILS AND THEIR FORMATION Cont’d</vt:lpstr>
      <vt:lpstr>   FORMATION OF FOSSIL PLANTS Moulds, Casts, Compressions and Imprints   </vt:lpstr>
      <vt:lpstr> Moulds, Casts, Compressions and Imprints </vt:lpstr>
      <vt:lpstr> Moulds, Casts, Compressions and Imprints Cont’d</vt:lpstr>
      <vt:lpstr>FORMATION OF FOSSIL PLANTS Moulds, Casts, Compressions and Imprints  Cont’d </vt:lpstr>
      <vt:lpstr>FORMATION OF FOSSIL PLANTS Moulds, Casts, Compressions and Imprints  Cont’d </vt:lpstr>
      <vt:lpstr>PETRIFACTION</vt:lpstr>
      <vt:lpstr>PETRIFACTION Cont’d </vt:lpstr>
      <vt:lpstr>MAJOR TAXA OF TERRESTRIAL PLANTS </vt:lpstr>
      <vt:lpstr>MAJOR TAXA OF TERRESTRIAL PLANTS CONT’D</vt:lpstr>
      <vt:lpstr>MAJOR TAXA OF TERRESTRIAL PLANTS CONT’D</vt:lpstr>
      <vt:lpstr>MAJOR TAXA OF TERRESTRIAL PLANTS CONT’D</vt:lpstr>
      <vt:lpstr>MAJOR TAXA OF TERRESTRIAL PLANTS CONT’D</vt:lpstr>
      <vt:lpstr>VASCULAR PLANTS/TRACHEOPHYTES DIVISION: PTERIDOPHYTA </vt:lpstr>
      <vt:lpstr> DIVISION: PTERIDOPHYTA Cont’d</vt:lpstr>
      <vt:lpstr> DIVISION: PTERIDOPHYTA Cont’d</vt:lpstr>
      <vt:lpstr>  DIVISION: SPERMATOPHYTA   </vt:lpstr>
      <vt:lpstr>  SUB-DIVISION GYMNOSPERMA </vt:lpstr>
      <vt:lpstr>  SUB-DIVISION GYMNOSPERMA Cont’d</vt:lpstr>
      <vt:lpstr> SUB-DIVISION GYMNOSPERMA Cont’d</vt:lpstr>
      <vt:lpstr>  DIVISION PTERIDOPHYTA </vt:lpstr>
      <vt:lpstr> Order Psilotales PSILOTUM </vt:lpstr>
      <vt:lpstr> Sporophyte Structure and Form </vt:lpstr>
      <vt:lpstr> Sporophyte Structure and Form Cont’d</vt:lpstr>
      <vt:lpstr> Sporophyte Structure and Form Cont’d</vt:lpstr>
      <vt:lpstr>PowerPoint Presentation</vt:lpstr>
      <vt:lpstr>PowerPoint Presentation</vt:lpstr>
      <vt:lpstr>  Reproduction </vt:lpstr>
      <vt:lpstr> Reproduction Cont’d </vt:lpstr>
      <vt:lpstr> Reproduction Cont’d </vt:lpstr>
      <vt:lpstr>Reproduction Cont’d </vt:lpstr>
      <vt:lpstr> Reproduction Cont’d </vt:lpstr>
      <vt:lpstr>CLASS: LYCOPSIDA (Club mosses and the Quillworts)  </vt:lpstr>
      <vt:lpstr> Order  Lycopodiales LYCOPODIUM</vt:lpstr>
      <vt:lpstr>  Order  Lycopodiales LYCOPODIUM Cont’d</vt:lpstr>
      <vt:lpstr>PowerPoint Presentation</vt:lpstr>
      <vt:lpstr>  Reproduction </vt:lpstr>
      <vt:lpstr> Reproduction Cont’d </vt:lpstr>
      <vt:lpstr> Reproduction Cont’d </vt:lpstr>
      <vt:lpstr>  Reproduction Cont’d</vt:lpstr>
      <vt:lpstr>  Reproduction Cont’d </vt:lpstr>
      <vt:lpstr>  Reproduction Cont’d </vt:lpstr>
      <vt:lpstr>   Alternation of generations </vt:lpstr>
      <vt:lpstr>  Alternation of generations Cont’d</vt:lpstr>
      <vt:lpstr>  Alternation of generations Cont’d </vt:lpstr>
      <vt:lpstr> Order Selaginellales SELAGINELLA (Spike mosses) </vt:lpstr>
      <vt:lpstr> SELAGINELLA Cont’d </vt:lpstr>
      <vt:lpstr> LIFE CYCLE  </vt:lpstr>
      <vt:lpstr>PowerPoint Presentation</vt:lpstr>
      <vt:lpstr>PowerPoint Presentation</vt:lpstr>
      <vt:lpstr>   Sporophyte </vt:lpstr>
      <vt:lpstr> Sporophyte Cont’d </vt:lpstr>
      <vt:lpstr> Sporophyte Cont’d</vt:lpstr>
      <vt:lpstr> Sporophyte Cont’d</vt:lpstr>
      <vt:lpstr> Sporophyte Cont’d </vt:lpstr>
      <vt:lpstr>   Gametophytes </vt:lpstr>
      <vt:lpstr> Gametophytes Cont’d</vt:lpstr>
      <vt:lpstr>   Gametophytes Cont’d   </vt:lpstr>
      <vt:lpstr>Gametophytes Cont’d </vt:lpstr>
      <vt:lpstr> Gametophytes Cont’d</vt:lpstr>
      <vt:lpstr>  Gametophytes Cont’d </vt:lpstr>
      <vt:lpstr> Gametophytes Cont’d</vt:lpstr>
      <vt:lpstr> Alternation of generations </vt:lpstr>
      <vt:lpstr> Alternation of generations  Cont’d </vt:lpstr>
      <vt:lpstr> Alternation of generations  Cont’d </vt:lpstr>
      <vt:lpstr> Alternation of generations  Cont’d </vt:lpstr>
      <vt:lpstr>Order Isoetales ISOETES (Quillwort) </vt:lpstr>
      <vt:lpstr>Sporophyte </vt:lpstr>
      <vt:lpstr>Sporophyte CONT’D</vt:lpstr>
      <vt:lpstr>Sporophyte CONT’D</vt:lpstr>
      <vt:lpstr>Sporophyte CONT’D</vt:lpstr>
      <vt:lpstr>Sporophyte CONT’D</vt:lpstr>
      <vt:lpstr>PowerPoint Presentation</vt:lpstr>
      <vt:lpstr>PowerPoint Presentation</vt:lpstr>
      <vt:lpstr>PowerPoint Presentation</vt:lpstr>
      <vt:lpstr>PowerPoint Presentation</vt:lpstr>
      <vt:lpstr>Gametophytes </vt:lpstr>
      <vt:lpstr>Gametophytes CONT’D</vt:lpstr>
      <vt:lpstr>Gametophytes CONT’D</vt:lpstr>
      <vt:lpstr>Gametophytes CONT’D</vt:lpstr>
      <vt:lpstr>Gametophytes CONT’D</vt:lpstr>
      <vt:lpstr>Embryo </vt:lpstr>
      <vt:lpstr>CLASS SPHENOPSIDA (Horse tails and Scouring rushes) </vt:lpstr>
      <vt:lpstr>Order Equisetales EQUISETUM </vt:lpstr>
      <vt:lpstr>Order Equisetales EQUISETUM CONT’D</vt:lpstr>
      <vt:lpstr>Order Equisetales EQUISETUM CONT’D</vt:lpstr>
      <vt:lpstr>Order Equisetales EQUISETUM CONT’D</vt:lpstr>
      <vt:lpstr>Order Equisetales EQUISETUM CONT’D</vt:lpstr>
      <vt:lpstr>PowerPoint Presentation</vt:lpstr>
      <vt:lpstr>Order Equisetales EQUISETUM CONT’D</vt:lpstr>
      <vt:lpstr>Life cycle </vt:lpstr>
      <vt:lpstr>PowerPoint Presentation</vt:lpstr>
      <vt:lpstr>PowerPoint Presentation</vt:lpstr>
      <vt:lpstr>PowerPoint Presentation</vt:lpstr>
      <vt:lpstr>Sporophyte </vt:lpstr>
      <vt:lpstr>PowerPoint Presentation</vt:lpstr>
      <vt:lpstr>PowerPoint Presentation</vt:lpstr>
      <vt:lpstr>PowerPoint Presentation</vt:lpstr>
      <vt:lpstr>PowerPoint Presentation</vt:lpstr>
      <vt:lpstr>Function of elaters  </vt:lpstr>
      <vt:lpstr>Gametophyte </vt:lpstr>
      <vt:lpstr>Gametophyte CONT’D</vt:lpstr>
      <vt:lpstr>Gametophyte CONT’D</vt:lpstr>
      <vt:lpstr>Gametophyte CONT’D</vt:lpstr>
      <vt:lpstr>Gametophyte CONT’D</vt:lpstr>
      <vt:lpstr>Gametophyte CONT’D</vt:lpstr>
      <vt:lpstr>Fertilization </vt:lpstr>
      <vt:lpstr>Alternation of generations </vt:lpstr>
      <vt:lpstr>Alternation of generations CONT’D</vt:lpstr>
      <vt:lpstr>Alternation of generations CONT’D</vt:lpstr>
      <vt:lpstr> CLASS PTEROPSIDA – The Ferns </vt:lpstr>
      <vt:lpstr>CLASS PTEROPSIDA – The Ferns Cont’d.</vt:lpstr>
      <vt:lpstr>  Structure and Form </vt:lpstr>
      <vt:lpstr> Structure and Form Cont’d.</vt:lpstr>
      <vt:lpstr>Structure and form Cont’d.</vt:lpstr>
      <vt:lpstr>PowerPoint Presentation</vt:lpstr>
      <vt:lpstr>PowerPoint Presentation</vt:lpstr>
      <vt:lpstr>PowerPoint Presentation</vt:lpstr>
      <vt:lpstr>  Life cycle </vt:lpstr>
      <vt:lpstr>  Sporophyte </vt:lpstr>
      <vt:lpstr>Sporophyte Cont’d.</vt:lpstr>
      <vt:lpstr> Sporophyte Cont’d.</vt:lpstr>
      <vt:lpstr> Sporophyte Cont’d.</vt:lpstr>
      <vt:lpstr> Sporophyte Cont’d.</vt:lpstr>
      <vt:lpstr> Sporophyte Cont’d.</vt:lpstr>
      <vt:lpstr> Sporophyte Cont’d.</vt:lpstr>
      <vt:lpstr> Sporophyte Cont’d.</vt:lpstr>
      <vt:lpstr>  Gametophyte </vt:lpstr>
      <vt:lpstr> Gametophyte Cont’d. </vt:lpstr>
      <vt:lpstr> Gametophyte Cont’d.</vt:lpstr>
      <vt:lpstr> Gametophyte Cont’d. </vt:lpstr>
      <vt:lpstr>  Fertilization </vt:lpstr>
      <vt:lpstr> Fertilization Cont’d.</vt:lpstr>
      <vt:lpstr> Fertilization Cont’d.</vt:lpstr>
      <vt:lpstr> Fertilization Cont’d.</vt:lpstr>
      <vt:lpstr>  Alternation of generations </vt:lpstr>
      <vt:lpstr> Alternation of generations Cont’d.</vt:lpstr>
      <vt:lpstr> Alternation of generations Cont’d.</vt:lpstr>
      <vt:lpstr>  Alternation of generations Cont’d.</vt:lpstr>
      <vt:lpstr>  LEPTOSPORANGIATE AND EUSPORANGIATE FERNS </vt:lpstr>
      <vt:lpstr>LEPTOSPORANGIATE AND EUSPORANGIATE FERNS CONT’D</vt:lpstr>
      <vt:lpstr> Examples of Leptosporangiate Ferns                          </vt:lpstr>
      <vt:lpstr> Examples of Eusporangiate Ferns </vt:lpstr>
      <vt:lpstr>   DIVISION SPERMATOPHYTA SPERMATOPHYTE (SEED PLANTS) OR PHANEROGAMS (FLOWERING PLANTS</vt:lpstr>
      <vt:lpstr>   SUBDIVISION GYMNOSPERMA THE GYMNOSPERMS </vt:lpstr>
      <vt:lpstr>GYMNOSPERMS Cont’d</vt:lpstr>
      <vt:lpstr>  CLASS CYCADOPSIDA – The cycads </vt:lpstr>
      <vt:lpstr>CLASS CYCADOPSIDA – the cycads CONT’D</vt:lpstr>
      <vt:lpstr>CLASS CYCADOPSIDA – the cycads CONT’D</vt:lpstr>
      <vt:lpstr>CLASS CYCADOPSIDA – the cycads CONT’D</vt:lpstr>
      <vt:lpstr>CLASS CYCADOPSIDA – the cycads CONT’D</vt:lpstr>
      <vt:lpstr>CLASS CYCADOPSIDA – the cycads CONT’D</vt:lpstr>
      <vt:lpstr>CLASS CYCADOPSIDA – the cycads CONT’D</vt:lpstr>
      <vt:lpstr>CLASS CYCADOPSIDA – the cycads CONT’D</vt:lpstr>
      <vt:lpstr>PowerPoint Presentation</vt:lpstr>
      <vt:lpstr>CLASS CYCADOPSIDA – the cycads CONT’D</vt:lpstr>
      <vt:lpstr>CLASS CYCADOPSIDA – the cycads CONT’D</vt:lpstr>
      <vt:lpstr>PowerPoint Presentation</vt:lpstr>
      <vt:lpstr>CLASS CYCADOPSIDA – the cycads CONT’D</vt:lpstr>
      <vt:lpstr>CLASS CYCADOPSIDA – the cycads CONT’D</vt:lpstr>
      <vt:lpstr>CLASS CYCADOPSIDA – the cycads CONT’D</vt:lpstr>
      <vt:lpstr>PowerPoint Presentation</vt:lpstr>
      <vt:lpstr>POLLINATION AND FERTILISAITON </vt:lpstr>
      <vt:lpstr>POLLINATION AND FERTILISAITON CONT’D</vt:lpstr>
      <vt:lpstr>POLLINATION AND FERTILISAITON CONT’D</vt:lpstr>
      <vt:lpstr>POLLINATION AND FERTILISAITON CONT’D</vt:lpstr>
      <vt:lpstr>POLLINATION AND FERTILISAITON CONT’D</vt:lpstr>
      <vt:lpstr>DEVELOPMENT OF THE EMBRYO </vt:lpstr>
      <vt:lpstr>DEVELOPMENT OF THE EMBRYO CONT’D</vt:lpstr>
      <vt:lpstr>SEED </vt:lpstr>
      <vt:lpstr>SEED CONT’D</vt:lpstr>
      <vt:lpstr>CLASS CONIFEROPSIDA </vt:lpstr>
      <vt:lpstr>Pinus – Pine </vt:lpstr>
      <vt:lpstr>PowerPoint Presentation</vt:lpstr>
      <vt:lpstr>Pinus – Pine CONT’D</vt:lpstr>
      <vt:lpstr>Reproduction  </vt:lpstr>
      <vt:lpstr>Reproduction CONT’D</vt:lpstr>
      <vt:lpstr>Male cone </vt:lpstr>
      <vt:lpstr>PowerPoint Presentation</vt:lpstr>
      <vt:lpstr>Male cone  CONT’D</vt:lpstr>
      <vt:lpstr>Male cone  CONT’D</vt:lpstr>
      <vt:lpstr>PowerPoint Presentation</vt:lpstr>
      <vt:lpstr>The female cone </vt:lpstr>
      <vt:lpstr>PowerPoint Presentation</vt:lpstr>
      <vt:lpstr>The female cone  CONT’D</vt:lpstr>
      <vt:lpstr>PowerPoint Presentation</vt:lpstr>
      <vt:lpstr>The female cone  CONT’D</vt:lpstr>
      <vt:lpstr>PowerPoint Presentation</vt:lpstr>
      <vt:lpstr> Male gametophyte</vt:lpstr>
      <vt:lpstr>Male gametophyte CONT’D</vt:lpstr>
      <vt:lpstr>Female gametophyte </vt:lpstr>
      <vt:lpstr>Female gametophyte CONT’D</vt:lpstr>
      <vt:lpstr>PowerPoint Presentation</vt:lpstr>
      <vt:lpstr>Female gametophyte CONT’D</vt:lpstr>
      <vt:lpstr>Pollination </vt:lpstr>
      <vt:lpstr>Pollination CONT’D</vt:lpstr>
      <vt:lpstr>Pollination CONT’D</vt:lpstr>
      <vt:lpstr>Fertilization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 255 VASCULAR PLANTS</dc:title>
  <dc:creator>Mr. Apetorgbor</dc:creator>
  <cp:lastModifiedBy>KWAKU</cp:lastModifiedBy>
  <cp:revision>377</cp:revision>
  <dcterms:created xsi:type="dcterms:W3CDTF">2017-09-04T13:53:59Z</dcterms:created>
  <dcterms:modified xsi:type="dcterms:W3CDTF">2021-03-28T11:44:33Z</dcterms:modified>
</cp:coreProperties>
</file>